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76" d="100"/>
          <a:sy n="76" d="100"/>
        </p:scale>
        <p:origin x="17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9172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/>
            <a:lvl2pPr marL="889000" indent="-444500"/>
            <a:lvl3pPr marL="1333500" indent="-4445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"/><Relationship Id="rId4" Type="http://schemas.openxmlformats.org/officeDocument/2006/relationships/image" Target="../media/image4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etsencrypt.org/" TargetMode="External"/><Relationship Id="rId5" Type="http://schemas.openxmlformats.org/officeDocument/2006/relationships/image" Target="../media/image8.tif"/><Relationship Id="rId4" Type="http://schemas.openxmlformats.org/officeDocument/2006/relationships/image" Target="../media/image4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4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4.tif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atc18/atc18-oakes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[320] Web 3: Flask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spcBef>
                <a:spcPts val="1300"/>
              </a:spcBef>
              <a:defRPr sz="5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[320] Web </a:t>
            </a:r>
            <a:r>
              <a:rPr lang="en-CA" dirty="0"/>
              <a:t>2</a:t>
            </a:r>
            <a:r>
              <a:rPr dirty="0"/>
              <a:t>: Flask</a:t>
            </a:r>
          </a:p>
        </p:txBody>
      </p:sp>
      <p:sp>
        <p:nvSpPr>
          <p:cNvPr id="138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549900"/>
            <a:ext cx="10464800" cy="1130300"/>
          </a:xfrm>
          <a:prstGeom prst="rect">
            <a:avLst/>
          </a:prstGeom>
          <a:solidFill>
            <a:srgbClr val="FFFFFF"/>
          </a:solidFill>
        </p:spPr>
        <p:txBody>
          <a:bodyPr>
            <a:normAutofit lnSpcReduction="10000"/>
          </a:bodyPr>
          <a:lstStyle>
            <a:lvl1pPr>
              <a:defRPr>
                <a:solidFill>
                  <a:srgbClr val="5E5E5E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sz="3600" dirty="0">
                <a:latin typeface="Gill Sans"/>
              </a:rPr>
              <a:t>Department of Computer Sciences</a:t>
            </a:r>
          </a:p>
          <a:p>
            <a:r>
              <a:rPr lang="en-US" sz="3600" dirty="0">
                <a:latin typeface="Gill Sans"/>
              </a:rPr>
              <a:t>University </a:t>
            </a:r>
            <a:r>
              <a:rPr lang="en-US" sz="3600">
                <a:latin typeface="Gill Sans"/>
              </a:rPr>
              <a:t>of Wisconsin-Madison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DNS (Domain Name Service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DNS (Domain Name Service)</a:t>
            </a:r>
          </a:p>
        </p:txBody>
      </p:sp>
      <p:grpSp>
        <p:nvGrpSpPr>
          <p:cNvPr id="437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435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431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433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436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38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439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4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44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45" name="Line"/>
          <p:cNvSpPr/>
          <p:nvPr/>
        </p:nvSpPr>
        <p:spPr>
          <a:xfrm>
            <a:off x="1895140" y="3717347"/>
            <a:ext cx="706322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6" name="Python Server"/>
          <p:cNvSpPr/>
          <p:nvPr/>
        </p:nvSpPr>
        <p:spPr>
          <a:xfrm>
            <a:off x="9361513" y="3511937"/>
            <a:ext cx="1964136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447" name="Ear"/>
          <p:cNvSpPr/>
          <p:nvPr/>
        </p:nvSpPr>
        <p:spPr>
          <a:xfrm>
            <a:off x="9024707" y="3496883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IP address: 8.8.8.8"/>
          <p:cNvSpPr txBox="1"/>
          <p:nvPr/>
        </p:nvSpPr>
        <p:spPr>
          <a:xfrm>
            <a:off x="3558960" y="6124157"/>
            <a:ext cx="27649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8.8.8.8</a:t>
            </a:r>
          </a:p>
        </p:txBody>
      </p:sp>
      <p:sp>
        <p:nvSpPr>
          <p:cNvPr id="449" name="{…"/>
          <p:cNvSpPr/>
          <p:nvPr/>
        </p:nvSpPr>
        <p:spPr>
          <a:xfrm>
            <a:off x="2725842" y="6656837"/>
            <a:ext cx="4431167" cy="177169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{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    "example.com": "18.216.110.64",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    ...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t>}</a:t>
            </a:r>
          </a:p>
        </p:txBody>
      </p:sp>
      <p:sp>
        <p:nvSpPr>
          <p:cNvPr id="450" name="go to: example.com"/>
          <p:cNvSpPr txBox="1"/>
          <p:nvPr/>
        </p:nvSpPr>
        <p:spPr>
          <a:xfrm>
            <a:off x="263276" y="2840377"/>
            <a:ext cx="2521448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go to:</a:t>
            </a:r>
            <a:r>
              <a:t> example.com</a:t>
            </a:r>
          </a:p>
        </p:txBody>
      </p:sp>
      <p:sp>
        <p:nvSpPr>
          <p:cNvPr id="451" name="Line"/>
          <p:cNvSpPr/>
          <p:nvPr/>
        </p:nvSpPr>
        <p:spPr>
          <a:xfrm flipH="1" flipV="1">
            <a:off x="1829028" y="3915021"/>
            <a:ext cx="1165035" cy="2590503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(1) lookup…"/>
          <p:cNvSpPr txBox="1"/>
          <p:nvPr/>
        </p:nvSpPr>
        <p:spPr>
          <a:xfrm>
            <a:off x="435247" y="5588000"/>
            <a:ext cx="172030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(1) lookup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example.com</a:t>
            </a:r>
          </a:p>
        </p:txBody>
      </p:sp>
      <p:sp>
        <p:nvSpPr>
          <p:cNvPr id="453" name="Line"/>
          <p:cNvSpPr/>
          <p:nvPr/>
        </p:nvSpPr>
        <p:spPr>
          <a:xfrm>
            <a:off x="1571637" y="4058565"/>
            <a:ext cx="1099883" cy="25544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(2) it's at 18.216.110.64"/>
          <p:cNvSpPr txBox="1"/>
          <p:nvPr/>
        </p:nvSpPr>
        <p:spPr>
          <a:xfrm>
            <a:off x="2670447" y="5103416"/>
            <a:ext cx="29563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(2) it's at 18.216.110.64</a:t>
            </a:r>
          </a:p>
        </p:txBody>
      </p:sp>
      <p:sp>
        <p:nvSpPr>
          <p:cNvPr id="455" name="(3) send request to 18.216.110.64"/>
          <p:cNvSpPr txBox="1"/>
          <p:nvPr/>
        </p:nvSpPr>
        <p:spPr>
          <a:xfrm>
            <a:off x="3086167" y="3766435"/>
            <a:ext cx="42081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(3) send request to 18.216.110.64</a:t>
            </a:r>
          </a:p>
        </p:txBody>
      </p:sp>
      <p:sp>
        <p:nvSpPr>
          <p:cNvPr id="456" name="paying to register domain name is ~$10-15 / year"/>
          <p:cNvSpPr txBox="1"/>
          <p:nvPr/>
        </p:nvSpPr>
        <p:spPr>
          <a:xfrm>
            <a:off x="3480816" y="8917048"/>
            <a:ext cx="60431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paying to register domain name is ~$10-15 / year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HTTPS: Hypertext Transfer Protocol Sec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HTTPS: Hypertext Transfer Protocol Secure</a:t>
            </a:r>
          </a:p>
        </p:txBody>
      </p:sp>
      <p:grpSp>
        <p:nvGrpSpPr>
          <p:cNvPr id="465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463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459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461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464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66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467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4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2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469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70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71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73" name="Line"/>
          <p:cNvSpPr/>
          <p:nvPr/>
        </p:nvSpPr>
        <p:spPr>
          <a:xfrm>
            <a:off x="1895140" y="3717347"/>
            <a:ext cx="706322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4" name="Python Server"/>
          <p:cNvSpPr/>
          <p:nvPr/>
        </p:nvSpPr>
        <p:spPr>
          <a:xfrm>
            <a:off x="9361513" y="3511937"/>
            <a:ext cx="1964136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475" name="Ear"/>
          <p:cNvSpPr/>
          <p:nvPr/>
        </p:nvSpPr>
        <p:spPr>
          <a:xfrm>
            <a:off x="9024707" y="3496883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go to: example.com"/>
          <p:cNvSpPr txBox="1"/>
          <p:nvPr/>
        </p:nvSpPr>
        <p:spPr>
          <a:xfrm>
            <a:off x="263276" y="2840377"/>
            <a:ext cx="2521448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go to:</a:t>
            </a:r>
            <a:r>
              <a:t> example.com</a:t>
            </a:r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017239"/>
            <a:ext cx="902345" cy="90234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Wireshark"/>
          <p:cNvSpPr txBox="1"/>
          <p:nvPr/>
        </p:nvSpPr>
        <p:spPr>
          <a:xfrm>
            <a:off x="4188544" y="6006360"/>
            <a:ext cx="13644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Wireshark</a:t>
            </a:r>
          </a:p>
        </p:txBody>
      </p:sp>
      <p:sp>
        <p:nvSpPr>
          <p:cNvPr id="479" name="Notebook"/>
          <p:cNvSpPr/>
          <p:nvPr/>
        </p:nvSpPr>
        <p:spPr>
          <a:xfrm>
            <a:off x="3172652" y="4789175"/>
            <a:ext cx="3396241" cy="190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Line"/>
          <p:cNvSpPr/>
          <p:nvPr/>
        </p:nvSpPr>
        <p:spPr>
          <a:xfrm>
            <a:off x="5031475" y="3808573"/>
            <a:ext cx="1" cy="9630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1" name="snoop"/>
          <p:cNvSpPr txBox="1"/>
          <p:nvPr/>
        </p:nvSpPr>
        <p:spPr>
          <a:xfrm>
            <a:off x="5125054" y="4134735"/>
            <a:ext cx="857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snoop</a:t>
            </a:r>
          </a:p>
        </p:txBody>
      </p:sp>
      <p:sp>
        <p:nvSpPr>
          <p:cNvPr id="482" name="HTTP traffic"/>
          <p:cNvSpPr txBox="1"/>
          <p:nvPr/>
        </p:nvSpPr>
        <p:spPr>
          <a:xfrm>
            <a:off x="3060551" y="3176164"/>
            <a:ext cx="16004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 traffic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HTTPS: Hypertext Transfer Protocol Sec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HTTPS: Hypertext Transfer Protocol Secure</a:t>
            </a:r>
          </a:p>
        </p:txBody>
      </p:sp>
      <p:grpSp>
        <p:nvGrpSpPr>
          <p:cNvPr id="491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489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485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487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490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92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493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495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96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99" name="Line"/>
          <p:cNvSpPr/>
          <p:nvPr/>
        </p:nvSpPr>
        <p:spPr>
          <a:xfrm>
            <a:off x="1895140" y="3717347"/>
            <a:ext cx="706322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0" name="Python Server"/>
          <p:cNvSpPr/>
          <p:nvPr/>
        </p:nvSpPr>
        <p:spPr>
          <a:xfrm>
            <a:off x="9361513" y="3511937"/>
            <a:ext cx="1964136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501" name="Ear"/>
          <p:cNvSpPr/>
          <p:nvPr/>
        </p:nvSpPr>
        <p:spPr>
          <a:xfrm>
            <a:off x="9024707" y="3496883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2" name="go to: example.com"/>
          <p:cNvSpPr txBox="1"/>
          <p:nvPr/>
        </p:nvSpPr>
        <p:spPr>
          <a:xfrm>
            <a:off x="263276" y="2840377"/>
            <a:ext cx="2521448" cy="45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Gill Sans"/>
                <a:ea typeface="Gill Sans"/>
                <a:cs typeface="Gill Sans"/>
                <a:sym typeface="Gill Sans"/>
              </a:rPr>
              <a:t>go to:</a:t>
            </a:r>
            <a:r>
              <a:t> example.com</a:t>
            </a:r>
          </a:p>
        </p:txBody>
      </p:sp>
      <p:pic>
        <p:nvPicPr>
          <p:cNvPr id="50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5017239"/>
            <a:ext cx="902345" cy="902346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Wireshark"/>
          <p:cNvSpPr txBox="1"/>
          <p:nvPr/>
        </p:nvSpPr>
        <p:spPr>
          <a:xfrm>
            <a:off x="4188544" y="6006360"/>
            <a:ext cx="13644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Wireshark</a:t>
            </a:r>
          </a:p>
        </p:txBody>
      </p:sp>
      <p:sp>
        <p:nvSpPr>
          <p:cNvPr id="505" name="Notebook"/>
          <p:cNvSpPr/>
          <p:nvPr/>
        </p:nvSpPr>
        <p:spPr>
          <a:xfrm>
            <a:off x="3172652" y="4789175"/>
            <a:ext cx="3396241" cy="190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Line"/>
          <p:cNvSpPr/>
          <p:nvPr/>
        </p:nvSpPr>
        <p:spPr>
          <a:xfrm>
            <a:off x="5031475" y="3808573"/>
            <a:ext cx="1" cy="9630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7" name="cannot read…"/>
          <p:cNvSpPr txBox="1"/>
          <p:nvPr/>
        </p:nvSpPr>
        <p:spPr>
          <a:xfrm>
            <a:off x="5216161" y="3883717"/>
            <a:ext cx="209758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cannot read</a:t>
            </a:r>
          </a:p>
          <a:p>
            <a:r>
              <a:t>encrypted traffic</a:t>
            </a:r>
          </a:p>
        </p:txBody>
      </p:sp>
      <p:sp>
        <p:nvSpPr>
          <p:cNvPr id="508" name="HTTPS traffic"/>
          <p:cNvSpPr txBox="1"/>
          <p:nvPr/>
        </p:nvSpPr>
        <p:spPr>
          <a:xfrm>
            <a:off x="2989039" y="3176164"/>
            <a:ext cx="17435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 traffic</a:t>
            </a:r>
          </a:p>
        </p:txBody>
      </p:sp>
      <p:sp>
        <p:nvSpPr>
          <p:cNvPr id="509" name="Dingbat X"/>
          <p:cNvSpPr/>
          <p:nvPr/>
        </p:nvSpPr>
        <p:spPr>
          <a:xfrm>
            <a:off x="4793401" y="3893824"/>
            <a:ext cx="476148" cy="562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0" name="paying to register SSL certificate for encryption name is ~$5-10 / year…"/>
          <p:cNvSpPr txBox="1"/>
          <p:nvPr/>
        </p:nvSpPr>
        <p:spPr>
          <a:xfrm>
            <a:off x="2252612" y="8485248"/>
            <a:ext cx="849957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paying to register SSL certificate for encryption name is ~$5-10 / year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(or free: </a:t>
            </a:r>
            <a:r>
              <a:rPr u="sng">
                <a:hlinkClick r:id="rId6"/>
              </a:rPr>
              <a:t>https://letsencrypt.org/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ages vs. Files"/>
          <p:cNvSpPr txBox="1">
            <a:spLocks noGrp="1"/>
          </p:cNvSpPr>
          <p:nvPr>
            <p:ph type="title"/>
          </p:nvPr>
        </p:nvSpPr>
        <p:spPr>
          <a:xfrm>
            <a:off x="713370" y="4425627"/>
            <a:ext cx="11578060" cy="902346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Pages vs. Files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tatic Pages Correspond to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Static Pages Correspond to Files</a:t>
            </a:r>
          </a:p>
        </p:txBody>
      </p:sp>
      <p:grpSp>
        <p:nvGrpSpPr>
          <p:cNvPr id="521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519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515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517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520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22" name="computer 2…"/>
          <p:cNvSpPr txBox="1"/>
          <p:nvPr/>
        </p:nvSpPr>
        <p:spPr>
          <a:xfrm>
            <a:off x="8249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523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5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8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525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26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29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531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18.216.110.65:80/pageA.html"/>
          <p:cNvSpPr txBox="1"/>
          <p:nvPr/>
        </p:nvSpPr>
        <p:spPr>
          <a:xfrm>
            <a:off x="1815498" y="3181502"/>
            <a:ext cx="40235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18.216.110.65:80</a:t>
            </a:r>
            <a:r>
              <a:rPr lang="en-CA"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/pageA.html</a:t>
            </a: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Connection Line"/>
          <p:cNvSpPr/>
          <p:nvPr/>
        </p:nvSpPr>
        <p:spPr>
          <a:xfrm>
            <a:off x="9530291" y="3760576"/>
            <a:ext cx="1115319" cy="169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46" extrusionOk="0">
                <a:moveTo>
                  <a:pt x="0" y="48"/>
                </a:moveTo>
                <a:cubicBezTo>
                  <a:pt x="13762" y="-654"/>
                  <a:pt x="20962" y="6312"/>
                  <a:pt x="21600" y="2094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5" name="def get_page(resource):…"/>
          <p:cNvSpPr/>
          <p:nvPr/>
        </p:nvSpPr>
        <p:spPr>
          <a:xfrm>
            <a:off x="547540" y="7212046"/>
            <a:ext cx="6305998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</p:txBody>
      </p:sp>
      <p:sp>
        <p:nvSpPr>
          <p:cNvPr id="536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537" name="read"/>
          <p:cNvSpPr txBox="1"/>
          <p:nvPr/>
        </p:nvSpPr>
        <p:spPr>
          <a:xfrm>
            <a:off x="10369712" y="3775842"/>
            <a:ext cx="647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read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tatic Pages Correspond to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Static Pages Correspond to Files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545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541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543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546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48" name="computer 2…"/>
          <p:cNvSpPr txBox="1"/>
          <p:nvPr/>
        </p:nvSpPr>
        <p:spPr>
          <a:xfrm>
            <a:off x="8249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549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55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5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5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55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557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18.216.110.65:80/logo.png"/>
          <p:cNvSpPr txBox="1"/>
          <p:nvPr/>
        </p:nvSpPr>
        <p:spPr>
          <a:xfrm>
            <a:off x="1995033" y="3181502"/>
            <a:ext cx="366446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18.216.110.65:8</a:t>
            </a:r>
            <a:r>
              <a:rPr lang="en-CA" dirty="0"/>
              <a:t>00</a:t>
            </a:r>
            <a:r>
              <a:rPr dirty="0"/>
              <a:t>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/logo.png</a:t>
            </a:r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Connection Line"/>
          <p:cNvSpPr/>
          <p:nvPr/>
        </p:nvSpPr>
        <p:spPr>
          <a:xfrm>
            <a:off x="9530291" y="3764033"/>
            <a:ext cx="2337595" cy="165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5" extrusionOk="0">
                <a:moveTo>
                  <a:pt x="0" y="6"/>
                </a:moveTo>
                <a:cubicBezTo>
                  <a:pt x="10724" y="-235"/>
                  <a:pt x="17924" y="6885"/>
                  <a:pt x="21600" y="21365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1" name="def get_page(resource):…"/>
          <p:cNvSpPr/>
          <p:nvPr/>
        </p:nvSpPr>
        <p:spPr>
          <a:xfrm>
            <a:off x="547540" y="7212046"/>
            <a:ext cx="6305998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</p:txBody>
      </p:sp>
      <p:sp>
        <p:nvSpPr>
          <p:cNvPr id="562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563" name="read"/>
          <p:cNvSpPr txBox="1"/>
          <p:nvPr/>
        </p:nvSpPr>
        <p:spPr>
          <a:xfrm>
            <a:off x="11004712" y="3775842"/>
            <a:ext cx="647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read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tatic Pages Correspond to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Static Pages Correspond to Files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571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567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569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572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74" name="computer 2…"/>
          <p:cNvSpPr txBox="1"/>
          <p:nvPr/>
        </p:nvSpPr>
        <p:spPr>
          <a:xfrm>
            <a:off x="8249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575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0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577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8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581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2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583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4" name="18.216.110.65:80/"/>
          <p:cNvSpPr txBox="1"/>
          <p:nvPr/>
        </p:nvSpPr>
        <p:spPr>
          <a:xfrm>
            <a:off x="2536848" y="3181502"/>
            <a:ext cx="258083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18.216.110.65:80</a:t>
            </a:r>
            <a:r>
              <a:rPr lang="en-CA"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onnection Line"/>
          <p:cNvSpPr/>
          <p:nvPr/>
        </p:nvSpPr>
        <p:spPr>
          <a:xfrm>
            <a:off x="9501816" y="3764491"/>
            <a:ext cx="605388" cy="1828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extrusionOk="0">
                <a:moveTo>
                  <a:pt x="762" y="0"/>
                </a:moveTo>
                <a:cubicBezTo>
                  <a:pt x="21600" y="2801"/>
                  <a:pt x="21346" y="10001"/>
                  <a:pt x="0" y="21600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87" name="def get_page(resource):…"/>
          <p:cNvSpPr/>
          <p:nvPr/>
        </p:nvSpPr>
        <p:spPr>
          <a:xfrm>
            <a:off x="547540" y="7212046"/>
            <a:ext cx="6305998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if resource == "/":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resource = "index.html"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</p:txBody>
      </p:sp>
      <p:sp>
        <p:nvSpPr>
          <p:cNvPr id="588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589" name="read"/>
          <p:cNvSpPr txBox="1"/>
          <p:nvPr/>
        </p:nvSpPr>
        <p:spPr>
          <a:xfrm>
            <a:off x="10059799" y="3775842"/>
            <a:ext cx="6472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read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Dynamic Pages Generated by Cod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Dynamic Pages Generated by Code</a:t>
            </a:r>
          </a:p>
        </p:txBody>
      </p:sp>
      <p:grpSp>
        <p:nvGrpSpPr>
          <p:cNvPr id="599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597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593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595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598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00" name="computer 2…"/>
          <p:cNvSpPr txBox="1"/>
          <p:nvPr/>
        </p:nvSpPr>
        <p:spPr>
          <a:xfrm>
            <a:off x="8249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01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6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603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07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609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18.216.110.65:80/ha.html"/>
          <p:cNvSpPr txBox="1"/>
          <p:nvPr/>
        </p:nvSpPr>
        <p:spPr>
          <a:xfrm>
            <a:off x="2053543" y="3181502"/>
            <a:ext cx="354744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18.216.110.65:8</a:t>
            </a:r>
            <a:r>
              <a:rPr lang="en-CA" dirty="0"/>
              <a:t>00</a:t>
            </a:r>
            <a:r>
              <a:rPr dirty="0"/>
              <a:t>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/ha.html</a:t>
            </a: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5"/>
          <a:srcRect r="7146" b="21197"/>
          <a:stretch>
            <a:fillRect/>
          </a:stretch>
        </p:blipFill>
        <p:spPr>
          <a:xfrm>
            <a:off x="6760219" y="4571210"/>
            <a:ext cx="5746816" cy="2294595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def get_page(resource):…"/>
          <p:cNvSpPr/>
          <p:nvPr/>
        </p:nvSpPr>
        <p:spPr>
          <a:xfrm>
            <a:off x="547540" y="7212046"/>
            <a:ext cx="6305998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if resource == "/ha.html":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"&lt;b&gt;Ha!&lt;/b&gt;" * 100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return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</p:txBody>
      </p:sp>
      <p:sp>
        <p:nvSpPr>
          <p:cNvPr id="613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Python Server Code (approximate)</a:t>
            </a:r>
          </a:p>
        </p:txBody>
      </p:sp>
      <p:sp>
        <p:nvSpPr>
          <p:cNvPr id="614" name="ha.html is dynamic"/>
          <p:cNvSpPr txBox="1"/>
          <p:nvPr/>
        </p:nvSpPr>
        <p:spPr>
          <a:xfrm>
            <a:off x="7342054" y="7975599"/>
            <a:ext cx="22973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ha.html is dynamic</a:t>
            </a:r>
          </a:p>
        </p:txBody>
      </p:sp>
      <p:sp>
        <p:nvSpPr>
          <p:cNvPr id="615" name="others are static"/>
          <p:cNvSpPr txBox="1"/>
          <p:nvPr/>
        </p:nvSpPr>
        <p:spPr>
          <a:xfrm>
            <a:off x="7380923" y="8459037"/>
            <a:ext cx="20417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others are static</a:t>
            </a:r>
          </a:p>
        </p:txBody>
      </p:sp>
      <p:sp>
        <p:nvSpPr>
          <p:cNvPr id="616" name="Line"/>
          <p:cNvSpPr/>
          <p:nvPr/>
        </p:nvSpPr>
        <p:spPr>
          <a:xfrm flipH="1">
            <a:off x="4406899" y="8731597"/>
            <a:ext cx="2924127" cy="209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7" name="Line"/>
          <p:cNvSpPr/>
          <p:nvPr/>
        </p:nvSpPr>
        <p:spPr>
          <a:xfrm flipH="1" flipV="1">
            <a:off x="5930899" y="8115299"/>
            <a:ext cx="1457128" cy="199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mplating: Add Dynamic Content to Fi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Templating: Add Dynamic Content to File</a:t>
            </a:r>
          </a:p>
        </p:txBody>
      </p:sp>
      <p:grpSp>
        <p:nvGrpSpPr>
          <p:cNvPr id="626" name="Group"/>
          <p:cNvGrpSpPr/>
          <p:nvPr/>
        </p:nvGrpSpPr>
        <p:grpSpPr>
          <a:xfrm>
            <a:off x="6210831" y="3187997"/>
            <a:ext cx="6321873" cy="3710087"/>
            <a:chOff x="0" y="0"/>
            <a:chExt cx="6321871" cy="3710086"/>
          </a:xfrm>
        </p:grpSpPr>
        <p:grpSp>
          <p:nvGrpSpPr>
            <p:cNvPr id="624" name="Group"/>
            <p:cNvGrpSpPr/>
            <p:nvPr/>
          </p:nvGrpSpPr>
          <p:grpSpPr>
            <a:xfrm>
              <a:off x="227909" y="114721"/>
              <a:ext cx="203201" cy="3480645"/>
              <a:chOff x="-101600" y="-101600"/>
              <a:chExt cx="203200" cy="3480643"/>
            </a:xfrm>
          </p:grpSpPr>
          <p:pic>
            <p:nvPicPr>
              <p:cNvPr id="620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622" name="Line Line" descr="Line Lin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625" name="Rectangle"/>
            <p:cNvSpPr/>
            <p:nvPr/>
          </p:nvSpPr>
          <p:spPr>
            <a:xfrm>
              <a:off x="0" y="-1"/>
              <a:ext cx="6321872" cy="37100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27" name="computer 2…"/>
          <p:cNvSpPr txBox="1"/>
          <p:nvPr/>
        </p:nvSpPr>
        <p:spPr>
          <a:xfrm>
            <a:off x="7868901" y="6946062"/>
            <a:ext cx="22437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28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62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417464"/>
            <a:ext cx="609600" cy="609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3" name="Group"/>
          <p:cNvGrpSpPr/>
          <p:nvPr/>
        </p:nvGrpSpPr>
        <p:grpSpPr>
          <a:xfrm>
            <a:off x="6367691" y="3607964"/>
            <a:ext cx="345618" cy="254000"/>
            <a:chOff x="0" y="0"/>
            <a:chExt cx="345617" cy="253999"/>
          </a:xfrm>
        </p:grpSpPr>
        <p:sp>
          <p:nvSpPr>
            <p:cNvPr id="630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1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34" name="Line"/>
          <p:cNvSpPr/>
          <p:nvPr/>
        </p:nvSpPr>
        <p:spPr>
          <a:xfrm>
            <a:off x="1895140" y="3717347"/>
            <a:ext cx="52103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5" name="Python Server"/>
          <p:cNvSpPr/>
          <p:nvPr/>
        </p:nvSpPr>
        <p:spPr>
          <a:xfrm>
            <a:off x="7508643" y="3519464"/>
            <a:ext cx="1964135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 Server</a:t>
            </a:r>
          </a:p>
        </p:txBody>
      </p:sp>
      <p:sp>
        <p:nvSpPr>
          <p:cNvPr id="636" name="Ear"/>
          <p:cNvSpPr/>
          <p:nvPr/>
        </p:nvSpPr>
        <p:spPr>
          <a:xfrm>
            <a:off x="7171836" y="3504410"/>
            <a:ext cx="345619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37" name="18.216.110.65:80/pageA.html"/>
          <p:cNvSpPr txBox="1"/>
          <p:nvPr/>
        </p:nvSpPr>
        <p:spPr>
          <a:xfrm>
            <a:off x="1815498" y="3181502"/>
            <a:ext cx="40235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18.216.110.65:80</a:t>
            </a:r>
            <a:r>
              <a:rPr lang="en-CA"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/pageA.html</a:t>
            </a:r>
          </a:p>
        </p:txBody>
      </p:sp>
      <p:pic>
        <p:nvPicPr>
          <p:cNvPr id="638" name="Image" descr="Image"/>
          <p:cNvPicPr>
            <a:picLocks noChangeAspect="1"/>
          </p:cNvPicPr>
          <p:nvPr/>
        </p:nvPicPr>
        <p:blipFill>
          <a:blip r:embed="rId6"/>
          <a:srcRect r="7146" b="21197"/>
          <a:stretch>
            <a:fillRect/>
          </a:stretch>
        </p:blipFill>
        <p:spPr>
          <a:xfrm>
            <a:off x="6692742" y="4202623"/>
            <a:ext cx="5746816" cy="2213054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def get_page(resource):…"/>
          <p:cNvSpPr/>
          <p:nvPr/>
        </p:nvSpPr>
        <p:spPr>
          <a:xfrm>
            <a:off x="547540" y="7212046"/>
            <a:ext cx="6189072" cy="2210487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def get_page(resource):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with open(resource, "rb") as f: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s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f.read()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if resource = "/pageA.html":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s = s.format(date.today())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return s</a:t>
            </a:r>
          </a:p>
        </p:txBody>
      </p:sp>
      <p:sp>
        <p:nvSpPr>
          <p:cNvPr id="640" name="Python Server Code (approximate)"/>
          <p:cNvSpPr txBox="1"/>
          <p:nvPr/>
        </p:nvSpPr>
        <p:spPr>
          <a:xfrm>
            <a:off x="546100" y="6667499"/>
            <a:ext cx="43752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Python Server Code (approximate)</a:t>
            </a:r>
          </a:p>
        </p:txBody>
      </p:sp>
      <p:sp>
        <p:nvSpPr>
          <p:cNvPr id="641" name="&lt;html&gt;…"/>
          <p:cNvSpPr/>
          <p:nvPr/>
        </p:nvSpPr>
        <p:spPr>
          <a:xfrm>
            <a:off x="7171004" y="5886325"/>
            <a:ext cx="5746816" cy="3710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6" y="0"/>
                </a:moveTo>
                <a:lnTo>
                  <a:pt x="12315" y="12615"/>
                </a:lnTo>
                <a:lnTo>
                  <a:pt x="296" y="12615"/>
                </a:lnTo>
                <a:cubicBezTo>
                  <a:pt x="132" y="12615"/>
                  <a:pt x="0" y="12816"/>
                  <a:pt x="0" y="13064"/>
                </a:cubicBezTo>
                <a:lnTo>
                  <a:pt x="0" y="21151"/>
                </a:lnTo>
                <a:cubicBezTo>
                  <a:pt x="0" y="21399"/>
                  <a:pt x="132" y="21600"/>
                  <a:pt x="296" y="21600"/>
                </a:cubicBezTo>
                <a:lnTo>
                  <a:pt x="21304" y="21600"/>
                </a:lnTo>
                <a:cubicBezTo>
                  <a:pt x="21468" y="21600"/>
                  <a:pt x="21600" y="21399"/>
                  <a:pt x="21600" y="21151"/>
                </a:cubicBezTo>
                <a:lnTo>
                  <a:pt x="21600" y="13064"/>
                </a:lnTo>
                <a:cubicBezTo>
                  <a:pt x="21600" y="12816"/>
                  <a:pt x="21468" y="12615"/>
                  <a:pt x="21304" y="12615"/>
                </a:cubicBezTo>
                <a:lnTo>
                  <a:pt x="13498" y="12615"/>
                </a:lnTo>
                <a:lnTo>
                  <a:pt x="12906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sz="2100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endParaRPr lang="en-US" sz="2000" dirty="0"/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000" dirty="0"/>
              <a:t>&lt;html&gt;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000" dirty="0"/>
              <a:t>&lt;body&gt;Hi </a:t>
            </a:r>
            <a:r>
              <a:rPr lang="en-US" sz="2000" dirty="0">
                <a:solidFill>
                  <a:srgbClr val="FF0000"/>
                </a:solidFill>
              </a:rPr>
              <a:t>{}</a:t>
            </a:r>
            <a:r>
              <a:rPr lang="en-US" sz="2000" dirty="0"/>
              <a:t>, don’t forget to check the output of the pipelines for your projects. 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000" dirty="0"/>
              <a:t>&lt;/body&gt;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000" dirty="0"/>
              <a:t>&lt;/html&gt;</a:t>
            </a:r>
          </a:p>
        </p:txBody>
      </p:sp>
      <p:sp>
        <p:nvSpPr>
          <p:cNvPr id="645" name="Connection Line"/>
          <p:cNvSpPr/>
          <p:nvPr/>
        </p:nvSpPr>
        <p:spPr>
          <a:xfrm>
            <a:off x="9530291" y="3760576"/>
            <a:ext cx="1115319" cy="169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46" extrusionOk="0">
                <a:moveTo>
                  <a:pt x="0" y="48"/>
                </a:moveTo>
                <a:cubicBezTo>
                  <a:pt x="13762" y="-654"/>
                  <a:pt x="20962" y="6312"/>
                  <a:pt x="21600" y="20946"/>
                </a:cubicBezTo>
              </a:path>
            </a:pathLst>
          </a:cu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43" name="read"/>
          <p:cNvSpPr txBox="1"/>
          <p:nvPr/>
        </p:nvSpPr>
        <p:spPr>
          <a:xfrm>
            <a:off x="10369712" y="3775842"/>
            <a:ext cx="6472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read</a:t>
            </a:r>
          </a:p>
        </p:txBody>
      </p:sp>
      <p:sp>
        <p:nvSpPr>
          <p:cNvPr id="644" name="&lt;html&gt;…"/>
          <p:cNvSpPr/>
          <p:nvPr/>
        </p:nvSpPr>
        <p:spPr>
          <a:xfrm>
            <a:off x="320068" y="4102844"/>
            <a:ext cx="5701671" cy="1811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5" y="0"/>
                </a:moveTo>
                <a:lnTo>
                  <a:pt x="12691" y="40"/>
                </a:lnTo>
                <a:lnTo>
                  <a:pt x="288" y="40"/>
                </a:lnTo>
                <a:cubicBezTo>
                  <a:pt x="129" y="40"/>
                  <a:pt x="0" y="523"/>
                  <a:pt x="0" y="1118"/>
                </a:cubicBezTo>
                <a:lnTo>
                  <a:pt x="0" y="20522"/>
                </a:lnTo>
                <a:cubicBezTo>
                  <a:pt x="0" y="21117"/>
                  <a:pt x="129" y="21600"/>
                  <a:pt x="288" y="21600"/>
                </a:cubicBezTo>
                <a:lnTo>
                  <a:pt x="21312" y="21600"/>
                </a:lnTo>
                <a:cubicBezTo>
                  <a:pt x="21471" y="21600"/>
                  <a:pt x="21600" y="21117"/>
                  <a:pt x="21600" y="20522"/>
                </a:cubicBezTo>
                <a:lnTo>
                  <a:pt x="21600" y="1118"/>
                </a:lnTo>
                <a:cubicBezTo>
                  <a:pt x="21600" y="523"/>
                  <a:pt x="21471" y="40"/>
                  <a:pt x="21312" y="40"/>
                </a:cubicBezTo>
                <a:lnTo>
                  <a:pt x="13779" y="40"/>
                </a:lnTo>
                <a:lnTo>
                  <a:pt x="13235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dirty="0"/>
              <a:t>&lt;html&gt;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dirty="0"/>
              <a:t>&lt;body&gt;Hi</a:t>
            </a:r>
            <a:r>
              <a:rPr lang="en-CA" sz="2000" dirty="0"/>
              <a:t> </a:t>
            </a:r>
            <a:r>
              <a:rPr lang="en-CA" sz="2000" dirty="0">
                <a:solidFill>
                  <a:srgbClr val="FF0000"/>
                </a:solidFill>
              </a:rPr>
              <a:t>Gurmail</a:t>
            </a:r>
            <a:r>
              <a:rPr sz="2000" dirty="0"/>
              <a:t>, </a:t>
            </a:r>
            <a:r>
              <a:rPr lang="en-CA" sz="2000" dirty="0"/>
              <a:t>don’t forget to check the output of the pipelines for your projects. 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dirty="0"/>
              <a:t>&lt;/body&gt;</a:t>
            </a:r>
          </a:p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dirty="0"/>
              <a:t>&lt;/html&gt;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Multi-File Pages"/>
          <p:cNvSpPr txBox="1">
            <a:spLocks noGrp="1"/>
          </p:cNvSpPr>
          <p:nvPr>
            <p:ph type="title"/>
          </p:nvPr>
        </p:nvSpPr>
        <p:spPr>
          <a:xfrm>
            <a:off x="713370" y="4425627"/>
            <a:ext cx="11578060" cy="902346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Multi-File Pages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sp>
        <p:nvSpPr>
          <p:cNvPr id="149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150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151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154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155" name="request for data to 18.216.110.65"/>
          <p:cNvSpPr txBox="1"/>
          <p:nvPr/>
        </p:nvSpPr>
        <p:spPr>
          <a:xfrm rot="436487">
            <a:off x="5085325" y="4832350"/>
            <a:ext cx="249212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request for data to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sp>
        <p:nvSpPr>
          <p:cNvPr id="156" name="Apartment Building"/>
          <p:cNvSpPr/>
          <p:nvPr/>
        </p:nvSpPr>
        <p:spPr>
          <a:xfrm>
            <a:off x="8458085" y="3217950"/>
            <a:ext cx="3926883" cy="311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3604402" y="5223760"/>
            <a:ext cx="5017220" cy="82888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cenario: we want to access Jupyter on our virtual machine from our laptop"/>
          <p:cNvSpPr txBox="1"/>
          <p:nvPr/>
        </p:nvSpPr>
        <p:spPr>
          <a:xfrm>
            <a:off x="2119300" y="8711009"/>
            <a:ext cx="924446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Scenario:</a:t>
            </a:r>
            <a:r>
              <a:t> we want to access Jupyter on our virtual machine from our laptop</a:t>
            </a:r>
          </a:p>
        </p:txBody>
      </p:sp>
      <p:sp>
        <p:nvSpPr>
          <p:cNvPr id="160" name="[like street address]"/>
          <p:cNvSpPr txBox="1"/>
          <p:nvPr/>
        </p:nvSpPr>
        <p:spPr>
          <a:xfrm>
            <a:off x="9837129" y="2212918"/>
            <a:ext cx="2444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[like street address]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650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1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52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65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7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658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9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662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3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64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668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66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7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9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670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1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672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3" name="&lt;html&gt;…"/>
          <p:cNvSpPr/>
          <p:nvPr/>
        </p:nvSpPr>
        <p:spPr>
          <a:xfrm>
            <a:off x="1104900" y="3460653"/>
            <a:ext cx="2921546" cy="3002162"/>
          </a:xfrm>
          <a:prstGeom prst="rect">
            <a:avLst/>
          </a:prstGeom>
          <a:solidFill>
            <a:srgbClr val="FFFFFF"/>
          </a:solidFill>
          <a:ln w="127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&lt;img src="A.png"&gt;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&lt;b&gt;Hello&lt;/b&gt;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script</a:t>
            </a:r>
            <a:r>
              <a:rPr>
                <a:solidFill>
                  <a:srgbClr val="FF0000"/>
                </a:solidFill>
              </a:rPr>
              <a:t> src</a:t>
            </a:r>
            <a:r>
              <a:t>="B.js"&gt;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/script</a:t>
            </a:r>
            <a:r>
              <a:t>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676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7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78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682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67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1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83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684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5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686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7" name="&lt;html&gt;…"/>
          <p:cNvSpPr/>
          <p:nvPr/>
        </p:nvSpPr>
        <p:spPr>
          <a:xfrm>
            <a:off x="1104900" y="3460653"/>
            <a:ext cx="2921546" cy="3002162"/>
          </a:xfrm>
          <a:prstGeom prst="rect">
            <a:avLst/>
          </a:prstGeom>
          <a:solidFill>
            <a:srgbClr val="FFFFFF"/>
          </a:solidFill>
          <a:ln w="127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&lt;img src="A.png"&gt;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&lt;b&gt;Hello&lt;/b&gt;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script</a:t>
            </a:r>
            <a:r>
              <a:rPr>
                <a:solidFill>
                  <a:srgbClr val="FF0000"/>
                </a:solidFill>
              </a:rPr>
              <a:t> src</a:t>
            </a:r>
            <a:r>
              <a:t>="B.js"&gt;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/script</a:t>
            </a:r>
            <a:r>
              <a:t>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</a:p>
        </p:txBody>
      </p:sp>
      <p:sp>
        <p:nvSpPr>
          <p:cNvPr id="688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691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694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5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696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69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1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702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704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&lt;html&gt;…"/>
          <p:cNvSpPr/>
          <p:nvPr/>
        </p:nvSpPr>
        <p:spPr>
          <a:xfrm>
            <a:off x="1104900" y="3460653"/>
            <a:ext cx="2921546" cy="3002162"/>
          </a:xfrm>
          <a:prstGeom prst="rect">
            <a:avLst/>
          </a:prstGeom>
          <a:solidFill>
            <a:srgbClr val="FFFFFF"/>
          </a:solidFill>
          <a:ln w="127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&lt;img src="A.png"&gt;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&lt;b&gt;Hello&lt;/b&gt;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script</a:t>
            </a:r>
            <a:r>
              <a:rPr>
                <a:solidFill>
                  <a:srgbClr val="FF0000"/>
                </a:solidFill>
              </a:rPr>
              <a:t> src</a:t>
            </a:r>
            <a:r>
              <a:t>="B.js"&gt;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/script</a:t>
            </a:r>
            <a:r>
              <a:t>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&lt;/body&gt;</a:t>
            </a:r>
          </a:p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</a:p>
        </p:txBody>
      </p:sp>
      <p:sp>
        <p:nvSpPr>
          <p:cNvPr id="706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7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8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709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710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713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4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715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719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71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8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0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721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2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723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4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728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729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0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733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4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737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8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739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743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74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2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4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745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747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8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752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753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757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  <p:sp>
        <p:nvSpPr>
          <p:cNvPr id="759" name="Line"/>
          <p:cNvSpPr/>
          <p:nvPr/>
        </p:nvSpPr>
        <p:spPr>
          <a:xfrm>
            <a:off x="3940571" y="604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0" name="data.json please [GET]"/>
          <p:cNvSpPr txBox="1"/>
          <p:nvPr/>
        </p:nvSpPr>
        <p:spPr>
          <a:xfrm>
            <a:off x="4841254" y="5651499"/>
            <a:ext cx="2794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data.json please [GET]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763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4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765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7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8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0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771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2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773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4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6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778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779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783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4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  <p:sp>
        <p:nvSpPr>
          <p:cNvPr id="785" name="Line"/>
          <p:cNvSpPr/>
          <p:nvPr/>
        </p:nvSpPr>
        <p:spPr>
          <a:xfrm>
            <a:off x="3940571" y="604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86" name="data.json please [GET]"/>
          <p:cNvSpPr txBox="1"/>
          <p:nvPr/>
        </p:nvSpPr>
        <p:spPr>
          <a:xfrm>
            <a:off x="4841254" y="5651499"/>
            <a:ext cx="2794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data.json please [GET]</a:t>
            </a:r>
          </a:p>
        </p:txBody>
      </p:sp>
      <p:sp>
        <p:nvSpPr>
          <p:cNvPr id="787" name="Line"/>
          <p:cNvSpPr/>
          <p:nvPr/>
        </p:nvSpPr>
        <p:spPr>
          <a:xfrm flipH="1">
            <a:off x="3940571" y="6169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78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1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3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794" name="Line"/>
          <p:cNvSpPr/>
          <p:nvPr/>
        </p:nvSpPr>
        <p:spPr>
          <a:xfrm>
            <a:off x="1397000" y="5156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5" name="Line"/>
          <p:cNvSpPr/>
          <p:nvPr/>
        </p:nvSpPr>
        <p:spPr>
          <a:xfrm>
            <a:off x="1397000" y="5283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6" name="Line"/>
          <p:cNvSpPr/>
          <p:nvPr/>
        </p:nvSpPr>
        <p:spPr>
          <a:xfrm>
            <a:off x="1397000" y="5410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7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798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9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800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sp>
        <p:nvSpPr>
          <p:cNvPr id="801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802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3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804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7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808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809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1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813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4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  <p:sp>
        <p:nvSpPr>
          <p:cNvPr id="815" name="Line"/>
          <p:cNvSpPr/>
          <p:nvPr/>
        </p:nvSpPr>
        <p:spPr>
          <a:xfrm>
            <a:off x="3940571" y="604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data.json please [GET]"/>
          <p:cNvSpPr txBox="1"/>
          <p:nvPr/>
        </p:nvSpPr>
        <p:spPr>
          <a:xfrm>
            <a:off x="4841254" y="5651499"/>
            <a:ext cx="2794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data.json please [GET]</a:t>
            </a:r>
          </a:p>
        </p:txBody>
      </p:sp>
      <p:sp>
        <p:nvSpPr>
          <p:cNvPr id="817" name="Line"/>
          <p:cNvSpPr/>
          <p:nvPr/>
        </p:nvSpPr>
        <p:spPr>
          <a:xfrm flipH="1">
            <a:off x="3940571" y="6169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2482453" y="5435309"/>
            <a:ext cx="1" cy="4420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9" name="Line"/>
          <p:cNvSpPr/>
          <p:nvPr/>
        </p:nvSpPr>
        <p:spPr>
          <a:xfrm>
            <a:off x="1397000" y="5029200"/>
            <a:ext cx="154381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0" name="Line"/>
          <p:cNvSpPr/>
          <p:nvPr/>
        </p:nvSpPr>
        <p:spPr>
          <a:xfrm flipH="1">
            <a:off x="1515436" y="4914861"/>
            <a:ext cx="1" cy="5486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1" name="Line"/>
          <p:cNvSpPr/>
          <p:nvPr/>
        </p:nvSpPr>
        <p:spPr>
          <a:xfrm>
            <a:off x="2277436" y="4914861"/>
            <a:ext cx="1" cy="5486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roup"/>
          <p:cNvGrpSpPr/>
          <p:nvPr/>
        </p:nvGrpSpPr>
        <p:grpSpPr>
          <a:xfrm>
            <a:off x="-41077" y="2893703"/>
            <a:ext cx="5671012" cy="4344460"/>
            <a:chOff x="12700" y="0"/>
            <a:chExt cx="5671011" cy="4344458"/>
          </a:xfrm>
        </p:grpSpPr>
        <p:pic>
          <p:nvPicPr>
            <p:cNvPr id="82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" y="2951578"/>
              <a:ext cx="5671012" cy="1392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002" y="0"/>
              <a:ext cx="4460533" cy="795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5" name="Image" descr="Image"/>
            <p:cNvPicPr>
              <a:picLocks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5748" y="714435"/>
              <a:ext cx="4424218" cy="2237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7" name="Rectangle"/>
          <p:cNvSpPr/>
          <p:nvPr/>
        </p:nvSpPr>
        <p:spPr>
          <a:xfrm>
            <a:off x="1104900" y="3460653"/>
            <a:ext cx="2921546" cy="21674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/>
          <a:lstStyle/>
          <a:p>
            <a:pPr algn="l" defTabSz="457200">
              <a:lnSpc>
                <a:spcPts val="3900"/>
              </a:lnSpc>
              <a:defRPr sz="190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</p:txBody>
      </p:sp>
      <p:sp>
        <p:nvSpPr>
          <p:cNvPr id="828" name="Line"/>
          <p:cNvSpPr/>
          <p:nvPr/>
        </p:nvSpPr>
        <p:spPr>
          <a:xfrm>
            <a:off x="1397000" y="5156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9" name="Line"/>
          <p:cNvSpPr/>
          <p:nvPr/>
        </p:nvSpPr>
        <p:spPr>
          <a:xfrm>
            <a:off x="1397000" y="5283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0" name="Line"/>
          <p:cNvSpPr/>
          <p:nvPr/>
        </p:nvSpPr>
        <p:spPr>
          <a:xfrm>
            <a:off x="1397000" y="5410200"/>
            <a:ext cx="154381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1" name="Page Load, the Big Pictur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Page Load, the Big Picture</a:t>
            </a:r>
          </a:p>
        </p:txBody>
      </p:sp>
      <p:sp>
        <p:nvSpPr>
          <p:cNvPr id="832" name="Rectangle"/>
          <p:cNvSpPr/>
          <p:nvPr/>
        </p:nvSpPr>
        <p:spPr>
          <a:xfrm>
            <a:off x="8234150" y="3187997"/>
            <a:ext cx="4298554" cy="371008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computer 2…"/>
          <p:cNvSpPr txBox="1"/>
          <p:nvPr/>
        </p:nvSpPr>
        <p:spPr>
          <a:xfrm>
            <a:off x="9261560" y="7034962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834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sp>
        <p:nvSpPr>
          <p:cNvPr id="835" name="computer 1…"/>
          <p:cNvSpPr txBox="1"/>
          <p:nvPr/>
        </p:nvSpPr>
        <p:spPr>
          <a:xfrm>
            <a:off x="2013899" y="7022262"/>
            <a:ext cx="15610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836" name="Line"/>
          <p:cNvSpPr/>
          <p:nvPr/>
        </p:nvSpPr>
        <p:spPr>
          <a:xfrm>
            <a:off x="4064000" y="3657600"/>
            <a:ext cx="434935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index.html, please [GET]"/>
          <p:cNvSpPr txBox="1"/>
          <p:nvPr/>
        </p:nvSpPr>
        <p:spPr>
          <a:xfrm>
            <a:off x="4726285" y="3187699"/>
            <a:ext cx="30247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index.html, please [GET]</a:t>
            </a:r>
          </a:p>
        </p:txBody>
      </p:sp>
      <p:sp>
        <p:nvSpPr>
          <p:cNvPr id="838" name="Line"/>
          <p:cNvSpPr/>
          <p:nvPr/>
        </p:nvSpPr>
        <p:spPr>
          <a:xfrm flipH="1" flipV="1">
            <a:off x="4064000" y="3911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9" name="Line"/>
          <p:cNvSpPr/>
          <p:nvPr/>
        </p:nvSpPr>
        <p:spPr>
          <a:xfrm flipV="1">
            <a:off x="3693169" y="4254499"/>
            <a:ext cx="4720185" cy="88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0" name="Line"/>
          <p:cNvSpPr/>
          <p:nvPr/>
        </p:nvSpPr>
        <p:spPr>
          <a:xfrm>
            <a:off x="3940571" y="477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A.png, please [GET]"/>
          <p:cNvSpPr txBox="1"/>
          <p:nvPr/>
        </p:nvSpPr>
        <p:spPr>
          <a:xfrm>
            <a:off x="5001096" y="3873499"/>
            <a:ext cx="24751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A.png, please [GET]</a:t>
            </a:r>
          </a:p>
        </p:txBody>
      </p:sp>
      <p:sp>
        <p:nvSpPr>
          <p:cNvPr id="842" name="B.js please [GET]"/>
          <p:cNvSpPr txBox="1"/>
          <p:nvPr/>
        </p:nvSpPr>
        <p:spPr>
          <a:xfrm>
            <a:off x="5167634" y="4381499"/>
            <a:ext cx="2142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B.js please [GET]</a:t>
            </a:r>
          </a:p>
        </p:txBody>
      </p:sp>
      <p:sp>
        <p:nvSpPr>
          <p:cNvPr id="843" name="Line"/>
          <p:cNvSpPr/>
          <p:nvPr/>
        </p:nvSpPr>
        <p:spPr>
          <a:xfrm flipH="1" flipV="1">
            <a:off x="4064000" y="5054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4064000" y="5308599"/>
            <a:ext cx="43493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84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61" y="3523417"/>
            <a:ext cx="2694023" cy="781807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Hello"/>
          <p:cNvSpPr txBox="1"/>
          <p:nvPr/>
        </p:nvSpPr>
        <p:spPr>
          <a:xfrm>
            <a:off x="1270000" y="4381499"/>
            <a:ext cx="943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Hello</a:t>
            </a:r>
          </a:p>
        </p:txBody>
      </p:sp>
      <p:sp>
        <p:nvSpPr>
          <p:cNvPr id="847" name="Gear"/>
          <p:cNvSpPr/>
          <p:nvPr/>
        </p:nvSpPr>
        <p:spPr>
          <a:xfrm>
            <a:off x="1255921" y="5819140"/>
            <a:ext cx="519030" cy="51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384" y="0"/>
                </a:moveTo>
                <a:cubicBezTo>
                  <a:pt x="9373" y="0"/>
                  <a:pt x="9237" y="27"/>
                  <a:pt x="9075" y="54"/>
                </a:cubicBezTo>
                <a:lnTo>
                  <a:pt x="7468" y="445"/>
                </a:lnTo>
                <a:cubicBezTo>
                  <a:pt x="7312" y="494"/>
                  <a:pt x="7177" y="531"/>
                  <a:pt x="7166" y="537"/>
                </a:cubicBezTo>
                <a:cubicBezTo>
                  <a:pt x="7161" y="542"/>
                  <a:pt x="7154" y="677"/>
                  <a:pt x="7154" y="840"/>
                </a:cubicBezTo>
                <a:lnTo>
                  <a:pt x="7166" y="1761"/>
                </a:lnTo>
                <a:cubicBezTo>
                  <a:pt x="7166" y="1924"/>
                  <a:pt x="7047" y="2119"/>
                  <a:pt x="6902" y="2190"/>
                </a:cubicBezTo>
                <a:lnTo>
                  <a:pt x="6151" y="2574"/>
                </a:lnTo>
                <a:cubicBezTo>
                  <a:pt x="6006" y="2655"/>
                  <a:pt x="5778" y="2644"/>
                  <a:pt x="5649" y="2547"/>
                </a:cubicBezTo>
                <a:lnTo>
                  <a:pt x="4900" y="2010"/>
                </a:lnTo>
                <a:cubicBezTo>
                  <a:pt x="4765" y="1913"/>
                  <a:pt x="4651" y="1842"/>
                  <a:pt x="4645" y="1848"/>
                </a:cubicBezTo>
                <a:cubicBezTo>
                  <a:pt x="4640" y="1853"/>
                  <a:pt x="4527" y="1941"/>
                  <a:pt x="4398" y="2044"/>
                </a:cubicBezTo>
                <a:lnTo>
                  <a:pt x="3162" y="3116"/>
                </a:lnTo>
                <a:cubicBezTo>
                  <a:pt x="3043" y="3230"/>
                  <a:pt x="2941" y="3327"/>
                  <a:pt x="2936" y="3333"/>
                </a:cubicBezTo>
                <a:cubicBezTo>
                  <a:pt x="2930" y="3338"/>
                  <a:pt x="2990" y="3462"/>
                  <a:pt x="3065" y="3609"/>
                </a:cubicBezTo>
                <a:lnTo>
                  <a:pt x="3490" y="4401"/>
                </a:lnTo>
                <a:cubicBezTo>
                  <a:pt x="3566" y="4548"/>
                  <a:pt x="3551" y="4769"/>
                  <a:pt x="3448" y="4899"/>
                </a:cubicBezTo>
                <a:lnTo>
                  <a:pt x="2909" y="5648"/>
                </a:lnTo>
                <a:cubicBezTo>
                  <a:pt x="2817" y="5783"/>
                  <a:pt x="2612" y="5879"/>
                  <a:pt x="2450" y="5858"/>
                </a:cubicBezTo>
                <a:lnTo>
                  <a:pt x="1548" y="5739"/>
                </a:lnTo>
                <a:cubicBezTo>
                  <a:pt x="1386" y="5717"/>
                  <a:pt x="1251" y="5707"/>
                  <a:pt x="1246" y="5712"/>
                </a:cubicBezTo>
                <a:cubicBezTo>
                  <a:pt x="1241" y="5717"/>
                  <a:pt x="1181" y="5848"/>
                  <a:pt x="1111" y="6000"/>
                </a:cubicBezTo>
                <a:lnTo>
                  <a:pt x="518" y="7483"/>
                </a:lnTo>
                <a:cubicBezTo>
                  <a:pt x="464" y="7640"/>
                  <a:pt x="420" y="7776"/>
                  <a:pt x="415" y="7781"/>
                </a:cubicBezTo>
                <a:cubicBezTo>
                  <a:pt x="415" y="7792"/>
                  <a:pt x="523" y="7874"/>
                  <a:pt x="658" y="7966"/>
                </a:cubicBezTo>
                <a:lnTo>
                  <a:pt x="1381" y="8454"/>
                </a:lnTo>
                <a:cubicBezTo>
                  <a:pt x="1516" y="8546"/>
                  <a:pt x="1602" y="8752"/>
                  <a:pt x="1570" y="8914"/>
                </a:cubicBezTo>
                <a:lnTo>
                  <a:pt x="1420" y="9944"/>
                </a:lnTo>
                <a:cubicBezTo>
                  <a:pt x="1404" y="10106"/>
                  <a:pt x="1263" y="10291"/>
                  <a:pt x="1106" y="10345"/>
                </a:cubicBezTo>
                <a:lnTo>
                  <a:pt x="280" y="10648"/>
                </a:lnTo>
                <a:cubicBezTo>
                  <a:pt x="123" y="10702"/>
                  <a:pt x="0" y="10758"/>
                  <a:pt x="0" y="10769"/>
                </a:cubicBezTo>
                <a:cubicBezTo>
                  <a:pt x="0" y="10779"/>
                  <a:pt x="6" y="10919"/>
                  <a:pt x="17" y="11082"/>
                </a:cubicBezTo>
                <a:lnTo>
                  <a:pt x="167" y="12626"/>
                </a:lnTo>
                <a:cubicBezTo>
                  <a:pt x="194" y="12789"/>
                  <a:pt x="210" y="12930"/>
                  <a:pt x="216" y="12941"/>
                </a:cubicBezTo>
                <a:cubicBezTo>
                  <a:pt x="216" y="12952"/>
                  <a:pt x="350" y="12974"/>
                  <a:pt x="518" y="12990"/>
                </a:cubicBezTo>
                <a:lnTo>
                  <a:pt x="1354" y="13082"/>
                </a:lnTo>
                <a:cubicBezTo>
                  <a:pt x="1516" y="13098"/>
                  <a:pt x="1688" y="13245"/>
                  <a:pt x="1737" y="13402"/>
                </a:cubicBezTo>
                <a:lnTo>
                  <a:pt x="2121" y="14501"/>
                </a:lnTo>
                <a:cubicBezTo>
                  <a:pt x="2181" y="14653"/>
                  <a:pt x="2142" y="14881"/>
                  <a:pt x="2028" y="15000"/>
                </a:cubicBezTo>
                <a:lnTo>
                  <a:pt x="1457" y="15624"/>
                </a:lnTo>
                <a:cubicBezTo>
                  <a:pt x="1349" y="15743"/>
                  <a:pt x="1258" y="15850"/>
                  <a:pt x="1263" y="15856"/>
                </a:cubicBezTo>
                <a:cubicBezTo>
                  <a:pt x="1268" y="15861"/>
                  <a:pt x="1338" y="15986"/>
                  <a:pt x="1425" y="16127"/>
                </a:cubicBezTo>
                <a:lnTo>
                  <a:pt x="2256" y="17380"/>
                </a:lnTo>
                <a:cubicBezTo>
                  <a:pt x="2353" y="17510"/>
                  <a:pt x="2440" y="17623"/>
                  <a:pt x="2445" y="17634"/>
                </a:cubicBezTo>
                <a:cubicBezTo>
                  <a:pt x="2450" y="17639"/>
                  <a:pt x="2579" y="17595"/>
                  <a:pt x="2730" y="17535"/>
                </a:cubicBezTo>
                <a:lnTo>
                  <a:pt x="3490" y="17232"/>
                </a:lnTo>
                <a:cubicBezTo>
                  <a:pt x="3641" y="17173"/>
                  <a:pt x="3863" y="17216"/>
                  <a:pt x="3976" y="17336"/>
                </a:cubicBezTo>
                <a:lnTo>
                  <a:pt x="4905" y="18192"/>
                </a:lnTo>
                <a:cubicBezTo>
                  <a:pt x="5029" y="18295"/>
                  <a:pt x="5100" y="18511"/>
                  <a:pt x="5062" y="18673"/>
                </a:cubicBezTo>
                <a:lnTo>
                  <a:pt x="4851" y="19476"/>
                </a:lnTo>
                <a:cubicBezTo>
                  <a:pt x="4808" y="19633"/>
                  <a:pt x="4780" y="19769"/>
                  <a:pt x="4785" y="19774"/>
                </a:cubicBezTo>
                <a:cubicBezTo>
                  <a:pt x="4791" y="19780"/>
                  <a:pt x="4915" y="19850"/>
                  <a:pt x="5055" y="19937"/>
                </a:cubicBezTo>
                <a:lnTo>
                  <a:pt x="6345" y="20631"/>
                </a:lnTo>
                <a:cubicBezTo>
                  <a:pt x="6491" y="20701"/>
                  <a:pt x="6621" y="20761"/>
                  <a:pt x="6632" y="20766"/>
                </a:cubicBezTo>
                <a:cubicBezTo>
                  <a:pt x="6637" y="20772"/>
                  <a:pt x="6735" y="20668"/>
                  <a:pt x="6843" y="20543"/>
                </a:cubicBezTo>
                <a:lnTo>
                  <a:pt x="7370" y="19932"/>
                </a:lnTo>
                <a:cubicBezTo>
                  <a:pt x="7478" y="19807"/>
                  <a:pt x="7694" y="19742"/>
                  <a:pt x="7851" y="19791"/>
                </a:cubicBezTo>
                <a:lnTo>
                  <a:pt x="9136" y="20116"/>
                </a:lnTo>
                <a:cubicBezTo>
                  <a:pt x="9298" y="20149"/>
                  <a:pt x="9459" y="20306"/>
                  <a:pt x="9497" y="20468"/>
                </a:cubicBezTo>
                <a:lnTo>
                  <a:pt x="9680" y="21259"/>
                </a:lnTo>
                <a:cubicBezTo>
                  <a:pt x="9718" y="21422"/>
                  <a:pt x="9756" y="21552"/>
                  <a:pt x="9761" y="21552"/>
                </a:cubicBezTo>
                <a:cubicBezTo>
                  <a:pt x="9767" y="21552"/>
                  <a:pt x="9911" y="21562"/>
                  <a:pt x="10073" y="21573"/>
                </a:cubicBezTo>
                <a:lnTo>
                  <a:pt x="10500" y="21595"/>
                </a:lnTo>
                <a:cubicBezTo>
                  <a:pt x="10662" y="21600"/>
                  <a:pt x="10931" y="21600"/>
                  <a:pt x="11098" y="21595"/>
                </a:cubicBezTo>
                <a:lnTo>
                  <a:pt x="11525" y="21573"/>
                </a:lnTo>
                <a:cubicBezTo>
                  <a:pt x="11687" y="21562"/>
                  <a:pt x="11828" y="21552"/>
                  <a:pt x="11839" y="21552"/>
                </a:cubicBezTo>
                <a:cubicBezTo>
                  <a:pt x="11849" y="21552"/>
                  <a:pt x="11882" y="21416"/>
                  <a:pt x="11920" y="21259"/>
                </a:cubicBezTo>
                <a:lnTo>
                  <a:pt x="12103" y="20468"/>
                </a:lnTo>
                <a:cubicBezTo>
                  <a:pt x="12141" y="20306"/>
                  <a:pt x="12302" y="20149"/>
                  <a:pt x="12464" y="20116"/>
                </a:cubicBezTo>
                <a:lnTo>
                  <a:pt x="13749" y="19791"/>
                </a:lnTo>
                <a:cubicBezTo>
                  <a:pt x="13906" y="19742"/>
                  <a:pt x="14120" y="19807"/>
                  <a:pt x="14228" y="19932"/>
                </a:cubicBezTo>
                <a:lnTo>
                  <a:pt x="14757" y="20543"/>
                </a:lnTo>
                <a:cubicBezTo>
                  <a:pt x="14865" y="20668"/>
                  <a:pt x="14957" y="20767"/>
                  <a:pt x="14968" y="20766"/>
                </a:cubicBezTo>
                <a:cubicBezTo>
                  <a:pt x="14974" y="20761"/>
                  <a:pt x="15102" y="20701"/>
                  <a:pt x="15253" y="20631"/>
                </a:cubicBezTo>
                <a:lnTo>
                  <a:pt x="16543" y="19937"/>
                </a:lnTo>
                <a:cubicBezTo>
                  <a:pt x="16683" y="19850"/>
                  <a:pt x="16802" y="19780"/>
                  <a:pt x="16813" y="19774"/>
                </a:cubicBezTo>
                <a:cubicBezTo>
                  <a:pt x="16818" y="19769"/>
                  <a:pt x="16792" y="19633"/>
                  <a:pt x="16749" y="19476"/>
                </a:cubicBezTo>
                <a:lnTo>
                  <a:pt x="16538" y="18673"/>
                </a:lnTo>
                <a:cubicBezTo>
                  <a:pt x="16495" y="18516"/>
                  <a:pt x="16565" y="18301"/>
                  <a:pt x="16695" y="18192"/>
                </a:cubicBezTo>
                <a:lnTo>
                  <a:pt x="17622" y="17336"/>
                </a:lnTo>
                <a:cubicBezTo>
                  <a:pt x="17736" y="17216"/>
                  <a:pt x="17957" y="17173"/>
                  <a:pt x="18108" y="17232"/>
                </a:cubicBezTo>
                <a:lnTo>
                  <a:pt x="18868" y="17535"/>
                </a:lnTo>
                <a:cubicBezTo>
                  <a:pt x="19019" y="17595"/>
                  <a:pt x="19150" y="17639"/>
                  <a:pt x="19155" y="17634"/>
                </a:cubicBezTo>
                <a:cubicBezTo>
                  <a:pt x="19160" y="17628"/>
                  <a:pt x="19247" y="17515"/>
                  <a:pt x="19344" y="17380"/>
                </a:cubicBezTo>
                <a:lnTo>
                  <a:pt x="20175" y="16127"/>
                </a:lnTo>
                <a:cubicBezTo>
                  <a:pt x="20262" y="15986"/>
                  <a:pt x="20332" y="15861"/>
                  <a:pt x="20337" y="15856"/>
                </a:cubicBezTo>
                <a:cubicBezTo>
                  <a:pt x="20342" y="15850"/>
                  <a:pt x="20256" y="15743"/>
                  <a:pt x="20143" y="15624"/>
                </a:cubicBezTo>
                <a:lnTo>
                  <a:pt x="19570" y="14989"/>
                </a:lnTo>
                <a:cubicBezTo>
                  <a:pt x="19462" y="14869"/>
                  <a:pt x="19419" y="14642"/>
                  <a:pt x="19479" y="14491"/>
                </a:cubicBezTo>
                <a:lnTo>
                  <a:pt x="19862" y="13390"/>
                </a:lnTo>
                <a:cubicBezTo>
                  <a:pt x="19910" y="13233"/>
                  <a:pt x="20082" y="13088"/>
                  <a:pt x="20244" y="13072"/>
                </a:cubicBezTo>
                <a:lnTo>
                  <a:pt x="21081" y="12978"/>
                </a:lnTo>
                <a:cubicBezTo>
                  <a:pt x="21243" y="12962"/>
                  <a:pt x="21379" y="12940"/>
                  <a:pt x="21384" y="12929"/>
                </a:cubicBezTo>
                <a:cubicBezTo>
                  <a:pt x="21384" y="12918"/>
                  <a:pt x="21404" y="12784"/>
                  <a:pt x="21431" y="12616"/>
                </a:cubicBezTo>
                <a:lnTo>
                  <a:pt x="21583" y="11072"/>
                </a:lnTo>
                <a:cubicBezTo>
                  <a:pt x="21594" y="10909"/>
                  <a:pt x="21600" y="10767"/>
                  <a:pt x="21600" y="10757"/>
                </a:cubicBezTo>
                <a:cubicBezTo>
                  <a:pt x="21584" y="10757"/>
                  <a:pt x="21460" y="10702"/>
                  <a:pt x="21303" y="10648"/>
                </a:cubicBezTo>
                <a:lnTo>
                  <a:pt x="20477" y="10345"/>
                </a:lnTo>
                <a:cubicBezTo>
                  <a:pt x="20321" y="10291"/>
                  <a:pt x="20180" y="10106"/>
                  <a:pt x="20163" y="9944"/>
                </a:cubicBezTo>
                <a:lnTo>
                  <a:pt x="20013" y="8914"/>
                </a:lnTo>
                <a:cubicBezTo>
                  <a:pt x="19981" y="8752"/>
                  <a:pt x="20067" y="8546"/>
                  <a:pt x="20202" y="8454"/>
                </a:cubicBezTo>
                <a:lnTo>
                  <a:pt x="20926" y="7966"/>
                </a:lnTo>
                <a:cubicBezTo>
                  <a:pt x="21060" y="7874"/>
                  <a:pt x="21174" y="7792"/>
                  <a:pt x="21168" y="7781"/>
                </a:cubicBezTo>
                <a:cubicBezTo>
                  <a:pt x="21168" y="7770"/>
                  <a:pt x="21119" y="7640"/>
                  <a:pt x="21065" y="7483"/>
                </a:cubicBezTo>
                <a:lnTo>
                  <a:pt x="20472" y="6000"/>
                </a:lnTo>
                <a:cubicBezTo>
                  <a:pt x="20402" y="5848"/>
                  <a:pt x="20342" y="5723"/>
                  <a:pt x="20337" y="5712"/>
                </a:cubicBezTo>
                <a:cubicBezTo>
                  <a:pt x="20332" y="5701"/>
                  <a:pt x="20197" y="5717"/>
                  <a:pt x="20035" y="5739"/>
                </a:cubicBezTo>
                <a:lnTo>
                  <a:pt x="19133" y="5858"/>
                </a:lnTo>
                <a:cubicBezTo>
                  <a:pt x="18971" y="5879"/>
                  <a:pt x="18761" y="5788"/>
                  <a:pt x="18674" y="5648"/>
                </a:cubicBezTo>
                <a:lnTo>
                  <a:pt x="18135" y="4899"/>
                </a:lnTo>
                <a:cubicBezTo>
                  <a:pt x="18032" y="4769"/>
                  <a:pt x="18017" y="4548"/>
                  <a:pt x="18093" y="4401"/>
                </a:cubicBezTo>
                <a:lnTo>
                  <a:pt x="18518" y="3609"/>
                </a:lnTo>
                <a:cubicBezTo>
                  <a:pt x="18593" y="3462"/>
                  <a:pt x="18653" y="3338"/>
                  <a:pt x="18647" y="3333"/>
                </a:cubicBezTo>
                <a:cubicBezTo>
                  <a:pt x="18642" y="3327"/>
                  <a:pt x="18540" y="3230"/>
                  <a:pt x="18422" y="3116"/>
                </a:cubicBezTo>
                <a:lnTo>
                  <a:pt x="17186" y="2044"/>
                </a:lnTo>
                <a:cubicBezTo>
                  <a:pt x="17056" y="1941"/>
                  <a:pt x="16943" y="1853"/>
                  <a:pt x="16938" y="1848"/>
                </a:cubicBezTo>
                <a:cubicBezTo>
                  <a:pt x="16932" y="1842"/>
                  <a:pt x="16813" y="1918"/>
                  <a:pt x="16683" y="2010"/>
                </a:cubicBezTo>
                <a:lnTo>
                  <a:pt x="15934" y="2547"/>
                </a:lnTo>
                <a:cubicBezTo>
                  <a:pt x="15800" y="2644"/>
                  <a:pt x="15572" y="2655"/>
                  <a:pt x="15432" y="2574"/>
                </a:cubicBezTo>
                <a:lnTo>
                  <a:pt x="14682" y="2190"/>
                </a:lnTo>
                <a:cubicBezTo>
                  <a:pt x="14531" y="2119"/>
                  <a:pt x="14411" y="1929"/>
                  <a:pt x="14417" y="1761"/>
                </a:cubicBezTo>
                <a:lnTo>
                  <a:pt x="14429" y="840"/>
                </a:lnTo>
                <a:cubicBezTo>
                  <a:pt x="14429" y="677"/>
                  <a:pt x="14428" y="537"/>
                  <a:pt x="14417" y="537"/>
                </a:cubicBezTo>
                <a:cubicBezTo>
                  <a:pt x="14411" y="531"/>
                  <a:pt x="14272" y="494"/>
                  <a:pt x="14115" y="445"/>
                </a:cubicBezTo>
                <a:lnTo>
                  <a:pt x="12508" y="54"/>
                </a:lnTo>
                <a:cubicBezTo>
                  <a:pt x="12346" y="22"/>
                  <a:pt x="12205" y="0"/>
                  <a:pt x="12200" y="0"/>
                </a:cubicBezTo>
                <a:cubicBezTo>
                  <a:pt x="12189" y="0"/>
                  <a:pt x="12125" y="120"/>
                  <a:pt x="12049" y="266"/>
                </a:cubicBezTo>
                <a:lnTo>
                  <a:pt x="11628" y="1096"/>
                </a:lnTo>
                <a:cubicBezTo>
                  <a:pt x="11552" y="1242"/>
                  <a:pt x="11358" y="1355"/>
                  <a:pt x="11196" y="1350"/>
                </a:cubicBezTo>
                <a:lnTo>
                  <a:pt x="10387" y="1350"/>
                </a:lnTo>
                <a:cubicBezTo>
                  <a:pt x="10225" y="1355"/>
                  <a:pt x="10025" y="1242"/>
                  <a:pt x="9955" y="1096"/>
                </a:cubicBezTo>
                <a:lnTo>
                  <a:pt x="9534" y="266"/>
                </a:lnTo>
                <a:cubicBezTo>
                  <a:pt x="9458" y="120"/>
                  <a:pt x="9394" y="0"/>
                  <a:pt x="9384" y="0"/>
                </a:cubicBezTo>
                <a:close/>
                <a:moveTo>
                  <a:pt x="10792" y="5820"/>
                </a:moveTo>
                <a:cubicBezTo>
                  <a:pt x="13533" y="5820"/>
                  <a:pt x="15761" y="8053"/>
                  <a:pt x="15761" y="10811"/>
                </a:cubicBezTo>
                <a:cubicBezTo>
                  <a:pt x="15761" y="13569"/>
                  <a:pt x="13533" y="15801"/>
                  <a:pt x="10792" y="15801"/>
                </a:cubicBezTo>
                <a:cubicBezTo>
                  <a:pt x="8051" y="15801"/>
                  <a:pt x="5822" y="13569"/>
                  <a:pt x="5822" y="10811"/>
                </a:cubicBezTo>
                <a:cubicBezTo>
                  <a:pt x="5822" y="8053"/>
                  <a:pt x="8045" y="5820"/>
                  <a:pt x="10792" y="5820"/>
                </a:cubicBezTo>
                <a:close/>
                <a:moveTo>
                  <a:pt x="10792" y="7592"/>
                </a:moveTo>
                <a:cubicBezTo>
                  <a:pt x="9016" y="7592"/>
                  <a:pt x="7581" y="9033"/>
                  <a:pt x="7581" y="10816"/>
                </a:cubicBezTo>
                <a:cubicBezTo>
                  <a:pt x="7581" y="12593"/>
                  <a:pt x="9016" y="14040"/>
                  <a:pt x="10792" y="14040"/>
                </a:cubicBezTo>
                <a:cubicBezTo>
                  <a:pt x="12567" y="14040"/>
                  <a:pt x="14002" y="12599"/>
                  <a:pt x="14002" y="10816"/>
                </a:cubicBezTo>
                <a:cubicBezTo>
                  <a:pt x="14002" y="9033"/>
                  <a:pt x="12567" y="7592"/>
                  <a:pt x="10792" y="759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8" name="JavaScript (B.js)"/>
          <p:cNvSpPr txBox="1"/>
          <p:nvPr/>
        </p:nvSpPr>
        <p:spPr>
          <a:xfrm>
            <a:off x="1871935" y="5848927"/>
            <a:ext cx="19203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JavaScript (B.js)</a:t>
            </a:r>
          </a:p>
        </p:txBody>
      </p:sp>
      <p:sp>
        <p:nvSpPr>
          <p:cNvPr id="849" name="Line"/>
          <p:cNvSpPr/>
          <p:nvPr/>
        </p:nvSpPr>
        <p:spPr>
          <a:xfrm>
            <a:off x="3940571" y="6042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0" name="data.json please [GET]"/>
          <p:cNvSpPr txBox="1"/>
          <p:nvPr/>
        </p:nvSpPr>
        <p:spPr>
          <a:xfrm>
            <a:off x="4841254" y="5651499"/>
            <a:ext cx="2794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data.json please [GET]</a:t>
            </a:r>
          </a:p>
        </p:txBody>
      </p:sp>
      <p:sp>
        <p:nvSpPr>
          <p:cNvPr id="851" name="Line"/>
          <p:cNvSpPr/>
          <p:nvPr/>
        </p:nvSpPr>
        <p:spPr>
          <a:xfrm flipH="1">
            <a:off x="3940571" y="6169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2" name="Line"/>
          <p:cNvSpPr/>
          <p:nvPr/>
        </p:nvSpPr>
        <p:spPr>
          <a:xfrm flipV="1">
            <a:off x="2482453" y="5435309"/>
            <a:ext cx="1" cy="44204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3" name="Line"/>
          <p:cNvSpPr/>
          <p:nvPr/>
        </p:nvSpPr>
        <p:spPr>
          <a:xfrm>
            <a:off x="1397000" y="5029200"/>
            <a:ext cx="154381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>
            <a:off x="1515436" y="4914861"/>
            <a:ext cx="1" cy="5486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5" name="Line"/>
          <p:cNvSpPr/>
          <p:nvPr/>
        </p:nvSpPr>
        <p:spPr>
          <a:xfrm>
            <a:off x="2277436" y="4914861"/>
            <a:ext cx="1" cy="5486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Building a dashboard or similar app will involve many routes/requests"/>
          <p:cNvSpPr txBox="1"/>
          <p:nvPr/>
        </p:nvSpPr>
        <p:spPr>
          <a:xfrm>
            <a:off x="2433104" y="8712199"/>
            <a:ext cx="86168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Building a dashboard or similar app will involve many routes/requests</a:t>
            </a:r>
          </a:p>
        </p:txBody>
      </p:sp>
      <p:sp>
        <p:nvSpPr>
          <p:cNvPr id="857" name="Line"/>
          <p:cNvSpPr/>
          <p:nvPr/>
        </p:nvSpPr>
        <p:spPr>
          <a:xfrm>
            <a:off x="3940571" y="6423372"/>
            <a:ext cx="4472783" cy="2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8" name="here's some data [POST]"/>
          <p:cNvSpPr txBox="1"/>
          <p:nvPr/>
        </p:nvSpPr>
        <p:spPr>
          <a:xfrm>
            <a:off x="4914428" y="6413499"/>
            <a:ext cx="31564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here's some data [POST]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ummary: Key Web Concep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Summary: Key Web Concepts</a:t>
            </a:r>
          </a:p>
        </p:txBody>
      </p:sp>
      <p:sp>
        <p:nvSpPr>
          <p:cNvPr id="861" name="IP address: identifier for a computer (or network card on computer)…"/>
          <p:cNvSpPr txBox="1">
            <a:spLocks noGrp="1"/>
          </p:cNvSpPr>
          <p:nvPr>
            <p:ph type="body" idx="1"/>
          </p:nvPr>
        </p:nvSpPr>
        <p:spPr>
          <a:xfrm>
            <a:off x="952500" y="1424979"/>
            <a:ext cx="11004005" cy="7473157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IP address: </a:t>
            </a:r>
            <a:r>
              <a:rPr>
                <a:solidFill>
                  <a:srgbClr val="000000"/>
                </a:solidFill>
              </a:rPr>
              <a:t>identifier for a computer (or network card on computer)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port number: </a:t>
            </a:r>
            <a:r>
              <a:rPr>
                <a:solidFill>
                  <a:srgbClr val="000000"/>
                </a:solidFill>
              </a:rPr>
              <a:t>identifier used to route to specific process on computer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firewall: </a:t>
            </a:r>
            <a:r>
              <a:rPr>
                <a:solidFill>
                  <a:srgbClr val="000000"/>
                </a:solidFill>
              </a:rPr>
              <a:t>software to block certain requests, often for certain ports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listening: </a:t>
            </a:r>
            <a:r>
              <a:rPr>
                <a:solidFill>
                  <a:srgbClr val="000000"/>
                </a:solidFill>
              </a:rPr>
              <a:t>process is ready to receive requests from an IP/port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DNS: </a:t>
            </a:r>
            <a:r>
              <a:rPr>
                <a:solidFill>
                  <a:srgbClr val="000000"/>
                </a:solidFill>
              </a:rPr>
              <a:t>service for converting domains to IP addresses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HTTPS: </a:t>
            </a:r>
            <a:r>
              <a:rPr>
                <a:solidFill>
                  <a:srgbClr val="000000"/>
                </a:solidFill>
              </a:rPr>
              <a:t>encrypted HTTP traffic so others can't watch traffic on WIFI, etc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static pages: </a:t>
            </a:r>
            <a:r>
              <a:rPr>
                <a:solidFill>
                  <a:srgbClr val="000000"/>
                </a:solidFill>
              </a:rPr>
              <a:t>pages that correspond to files on the server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dynamic pages: </a:t>
            </a:r>
            <a:r>
              <a:rPr>
                <a:solidFill>
                  <a:srgbClr val="000000"/>
                </a:solidFill>
              </a:rPr>
              <a:t>pages generated on-the-fly by some Python code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templating: </a:t>
            </a:r>
            <a:r>
              <a:rPr>
                <a:solidFill>
                  <a:srgbClr val="000000"/>
                </a:solidFill>
              </a:rPr>
              <a:t>insert dynamic content into certain places in a file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HTTP GET: </a:t>
            </a:r>
            <a:r>
              <a:rPr>
                <a:solidFill>
                  <a:srgbClr val="000000"/>
                </a:solidFill>
              </a:rPr>
              <a:t>request to download data</a:t>
            </a:r>
          </a:p>
          <a:p>
            <a:pPr marL="0" indent="0">
              <a:spcBef>
                <a:spcPts val="1800"/>
              </a:spcBef>
              <a:buSzTx/>
              <a:buNone/>
              <a:defRPr sz="2900">
                <a:solidFill>
                  <a:schemeClr val="accent1"/>
                </a:solidFill>
              </a:defRPr>
            </a:pPr>
            <a:r>
              <a:t>HTTP POST: </a:t>
            </a:r>
            <a:r>
              <a:rPr>
                <a:solidFill>
                  <a:srgbClr val="000000"/>
                </a:solidFill>
              </a:rPr>
              <a:t>request to upload data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sp>
        <p:nvSpPr>
          <p:cNvPr id="166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167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168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171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172" name="request for data to 18.216.110.65:2020"/>
          <p:cNvSpPr txBox="1"/>
          <p:nvPr/>
        </p:nvSpPr>
        <p:spPr>
          <a:xfrm rot="21321601">
            <a:off x="4408085" y="4250703"/>
            <a:ext cx="34066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request for data to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173" name="Apartment Building"/>
          <p:cNvSpPr/>
          <p:nvPr/>
        </p:nvSpPr>
        <p:spPr>
          <a:xfrm>
            <a:off x="8458085" y="3217950"/>
            <a:ext cx="3926883" cy="311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 flipV="1">
            <a:off x="3604402" y="4796847"/>
            <a:ext cx="5275037" cy="4269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[ports are like…"/>
          <p:cNvSpPr txBox="1"/>
          <p:nvPr/>
        </p:nvSpPr>
        <p:spPr>
          <a:xfrm>
            <a:off x="5961918" y="5092700"/>
            <a:ext cx="260062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[ports are like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apartment numbers]</a:t>
            </a:r>
          </a:p>
        </p:txBody>
      </p:sp>
      <p:sp>
        <p:nvSpPr>
          <p:cNvPr id="177" name="Scenario: we want to access Jupyter on our virtual machine from our laptop"/>
          <p:cNvSpPr txBox="1"/>
          <p:nvPr/>
        </p:nvSpPr>
        <p:spPr>
          <a:xfrm>
            <a:off x="2119300" y="8711009"/>
            <a:ext cx="924446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Scenario:</a:t>
            </a:r>
            <a:r>
              <a:t> we want to access Jupyter on our virtual machine from our laptop</a:t>
            </a:r>
          </a:p>
        </p:txBody>
      </p:sp>
      <p:sp>
        <p:nvSpPr>
          <p:cNvPr id="178" name="[like street address]"/>
          <p:cNvSpPr txBox="1"/>
          <p:nvPr/>
        </p:nvSpPr>
        <p:spPr>
          <a:xfrm>
            <a:off x="9837129" y="2212918"/>
            <a:ext cx="24448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[like street address]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Web Frameworks"/>
          <p:cNvSpPr txBox="1">
            <a:spLocks noGrp="1"/>
          </p:cNvSpPr>
          <p:nvPr>
            <p:ph type="title"/>
          </p:nvPr>
        </p:nvSpPr>
        <p:spPr>
          <a:xfrm>
            <a:off x="713370" y="4425627"/>
            <a:ext cx="11578060" cy="902346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Web Frameworks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ython Web Frameworks (and other packages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Python Web Frameworks (and other packages)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73" y="2203471"/>
            <a:ext cx="9321313" cy="6159458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Rounded Rectangle"/>
          <p:cNvSpPr/>
          <p:nvPr/>
        </p:nvSpPr>
        <p:spPr>
          <a:xfrm>
            <a:off x="6527800" y="6184900"/>
            <a:ext cx="474266" cy="1545630"/>
          </a:xfrm>
          <a:prstGeom prst="roundRect">
            <a:avLst>
              <a:gd name="adj" fmla="val 4016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8" name="Rounded Rectangle"/>
          <p:cNvSpPr/>
          <p:nvPr/>
        </p:nvSpPr>
        <p:spPr>
          <a:xfrm>
            <a:off x="4724400" y="6184900"/>
            <a:ext cx="474266" cy="1545630"/>
          </a:xfrm>
          <a:prstGeom prst="roundRect">
            <a:avLst>
              <a:gd name="adj" fmla="val 4016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9" name="Rounded Rectangle"/>
          <p:cNvSpPr/>
          <p:nvPr/>
        </p:nvSpPr>
        <p:spPr>
          <a:xfrm>
            <a:off x="3276600" y="6184900"/>
            <a:ext cx="1160066" cy="1545630"/>
          </a:xfrm>
          <a:prstGeom prst="roundRect">
            <a:avLst>
              <a:gd name="adj" fmla="val 16421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0" name="Rounded Rectangle"/>
          <p:cNvSpPr/>
          <p:nvPr/>
        </p:nvSpPr>
        <p:spPr>
          <a:xfrm>
            <a:off x="2514600" y="6184900"/>
            <a:ext cx="474266" cy="1545630"/>
          </a:xfrm>
          <a:prstGeom prst="roundRect">
            <a:avLst>
              <a:gd name="adj" fmla="val 4016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1" name="Line"/>
          <p:cNvSpPr/>
          <p:nvPr/>
        </p:nvSpPr>
        <p:spPr>
          <a:xfrm flipV="1">
            <a:off x="3822700" y="7023099"/>
            <a:ext cx="0" cy="122258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Line"/>
          <p:cNvSpPr/>
          <p:nvPr/>
        </p:nvSpPr>
        <p:spPr>
          <a:xfrm flipV="1">
            <a:off x="2349500" y="7343342"/>
            <a:ext cx="1" cy="90234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3" name="https://www.usenix.org/system/files/conference/atc18/atc18-oakes.pdf"/>
          <p:cNvSpPr txBox="1"/>
          <p:nvPr/>
        </p:nvSpPr>
        <p:spPr>
          <a:xfrm>
            <a:off x="8371892" y="9359900"/>
            <a:ext cx="43890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/>
              </a:defRPr>
            </a:lvl1pPr>
          </a:lstStyle>
          <a:p>
            <a:r>
              <a:rPr>
                <a:hlinkClick r:id="rId3"/>
              </a:rPr>
              <a:t>https://www.usenix.org/system/files/conference/atc18/atc18-oakes.pdf</a:t>
            </a:r>
          </a:p>
        </p:txBody>
      </p:sp>
      <p:sp>
        <p:nvSpPr>
          <p:cNvPr id="874" name="we'll use Flask…"/>
          <p:cNvSpPr txBox="1"/>
          <p:nvPr/>
        </p:nvSpPr>
        <p:spPr>
          <a:xfrm>
            <a:off x="2311722" y="8328818"/>
            <a:ext cx="3021956" cy="117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we'll 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Flask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CS 320 because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is simpler than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Django</a:t>
            </a:r>
          </a:p>
        </p:txBody>
      </p:sp>
      <p:sp>
        <p:nvSpPr>
          <p:cNvPr id="875" name="Python web frameworks like Flask and Django make it easy to write functions for each webpage that can return a string with the contents."/>
          <p:cNvSpPr txBox="1"/>
          <p:nvPr/>
        </p:nvSpPr>
        <p:spPr>
          <a:xfrm>
            <a:off x="897929" y="1447799"/>
            <a:ext cx="1074955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Python web frameworks like Flask and Django make it easy to write functions for each webpage that can return a string with the contents.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Flask Examp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Flask Example</a:t>
            </a:r>
          </a:p>
        </p:txBody>
      </p:sp>
      <p:sp>
        <p:nvSpPr>
          <p:cNvPr id="878" name="Start from lecture snippets"/>
          <p:cNvSpPr txBox="1"/>
          <p:nvPr/>
        </p:nvSpPr>
        <p:spPr>
          <a:xfrm>
            <a:off x="914400" y="1438597"/>
            <a:ext cx="106221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r>
              <a:t>Start from lecture snippets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Decorators"/>
          <p:cNvSpPr txBox="1">
            <a:spLocks noGrp="1"/>
          </p:cNvSpPr>
          <p:nvPr>
            <p:ph type="title"/>
          </p:nvPr>
        </p:nvSpPr>
        <p:spPr>
          <a:xfrm>
            <a:off x="713370" y="4425627"/>
            <a:ext cx="11578060" cy="902346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Decorators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Decorators: take a function, return a func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Decorators: take a function, return a function</a:t>
            </a:r>
          </a:p>
        </p:txBody>
      </p:sp>
      <p:sp>
        <p:nvSpPr>
          <p:cNvPr id="883" name="@name before a function &quot;decorates&quot; a function"/>
          <p:cNvSpPr txBox="1"/>
          <p:nvPr/>
        </p:nvSpPr>
        <p:spPr>
          <a:xfrm>
            <a:off x="914400" y="1692597"/>
            <a:ext cx="106221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r>
              <a:t>@name before a function "decorates" a function</a:t>
            </a:r>
          </a:p>
        </p:txBody>
      </p:sp>
      <p:pic>
        <p:nvPicPr>
          <p:cNvPr id="884" name="Image" descr="Image"/>
          <p:cNvPicPr>
            <a:picLocks noChangeAspect="1"/>
          </p:cNvPicPr>
          <p:nvPr/>
        </p:nvPicPr>
        <p:blipFill>
          <a:blip r:embed="rId2"/>
          <a:srcRect r="6088"/>
          <a:stretch>
            <a:fillRect/>
          </a:stretch>
        </p:blipFill>
        <p:spPr>
          <a:xfrm>
            <a:off x="1479550" y="2641600"/>
            <a:ext cx="4210150" cy="359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0" y="2641600"/>
            <a:ext cx="4356100" cy="3708400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Useful for (a) making lists of certain types of functions, or (b) modifying functions"/>
          <p:cNvSpPr txBox="1"/>
          <p:nvPr/>
        </p:nvSpPr>
        <p:spPr>
          <a:xfrm>
            <a:off x="914400" y="7026597"/>
            <a:ext cx="106221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r>
              <a:t>Useful for (a) making lists of certain types of functions, or (b) modifying functions </a:t>
            </a:r>
          </a:p>
        </p:txBody>
      </p:sp>
      <p:sp>
        <p:nvSpPr>
          <p:cNvPr id="887" name="Rectangle"/>
          <p:cNvSpPr/>
          <p:nvPr/>
        </p:nvSpPr>
        <p:spPr>
          <a:xfrm>
            <a:off x="1409700" y="4152900"/>
            <a:ext cx="4249242" cy="173553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8" name="Rectangle"/>
          <p:cNvSpPr/>
          <p:nvPr/>
        </p:nvSpPr>
        <p:spPr>
          <a:xfrm>
            <a:off x="7175500" y="4152900"/>
            <a:ext cx="4249242" cy="165432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9" name="Arrow"/>
          <p:cNvSpPr/>
          <p:nvPr/>
        </p:nvSpPr>
        <p:spPr>
          <a:xfrm>
            <a:off x="5782220" y="434506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Example from Course Websit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 from Course Website</a:t>
            </a:r>
          </a:p>
        </p:txBody>
      </p:sp>
      <p:pic>
        <p:nvPicPr>
          <p:cNvPr id="8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568450"/>
            <a:ext cx="7645400" cy="356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5778500"/>
            <a:ext cx="9131300" cy="3530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Connection Line"/>
          <p:cNvSpPr/>
          <p:nvPr/>
        </p:nvSpPr>
        <p:spPr>
          <a:xfrm>
            <a:off x="1457970" y="2063386"/>
            <a:ext cx="1161091" cy="4241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22" h="21600" extrusionOk="0">
                <a:moveTo>
                  <a:pt x="6369" y="21600"/>
                </a:moveTo>
                <a:cubicBezTo>
                  <a:pt x="-4778" y="8355"/>
                  <a:pt x="-1294" y="1155"/>
                  <a:pt x="16822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Example: Test Calle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Example: Test Caller</a:t>
            </a:r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49400"/>
            <a:ext cx="10261600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314700"/>
            <a:ext cx="9779000" cy="584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Example: Invocation Counte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Example: Invocation Counter</a:t>
            </a:r>
          </a:p>
        </p:txBody>
      </p:sp>
      <p:pic>
        <p:nvPicPr>
          <p:cNvPr id="9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545282"/>
            <a:ext cx="5068317" cy="7211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188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184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186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189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191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192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193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196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197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198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199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sp>
        <p:nvSpPr>
          <p:cNvPr id="200" name="Line"/>
          <p:cNvSpPr/>
          <p:nvPr/>
        </p:nvSpPr>
        <p:spPr>
          <a:xfrm flipV="1">
            <a:off x="3604403" y="4828845"/>
            <a:ext cx="4527075" cy="394916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06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203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04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05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07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208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9" name="Issue 1: firewall may be blocking some ports (we disabled this in lab)"/>
          <p:cNvSpPr txBox="1"/>
          <p:nvPr/>
        </p:nvSpPr>
        <p:spPr>
          <a:xfrm>
            <a:off x="2568612" y="8711009"/>
            <a:ext cx="8345835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Issue 1:</a:t>
            </a:r>
            <a:r>
              <a:t> firewall may be blocking some ports (we disabled this in lab)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219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215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217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220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22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223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224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227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228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229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230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36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233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34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35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37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42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239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40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41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3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Issue 2: there might not be any process listening on port 2020"/>
          <p:cNvSpPr txBox="1"/>
          <p:nvPr/>
        </p:nvSpPr>
        <p:spPr>
          <a:xfrm>
            <a:off x="2939938" y="8711009"/>
            <a:ext cx="7603183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Issue 2:</a:t>
            </a:r>
            <a:r>
              <a:t> there might not be any process listening on port 2020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256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254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250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252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255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57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258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259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262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263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264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265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71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268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9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0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72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273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277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274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78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Issue 3: the process may only be listening for local (not external) requests"/>
          <p:cNvSpPr txBox="1"/>
          <p:nvPr/>
        </p:nvSpPr>
        <p:spPr>
          <a:xfrm>
            <a:off x="2264333" y="8711009"/>
            <a:ext cx="8954394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Issue 3:</a:t>
            </a:r>
            <a:r>
              <a:t> the process may only be listening for local (not external) requests</a:t>
            </a:r>
          </a:p>
        </p:txBody>
      </p:sp>
      <p:sp>
        <p:nvSpPr>
          <p:cNvPr id="280" name="Start command: python3 -m notebook --no-browser --ip=127.0.0.1 --port=2020"/>
          <p:cNvSpPr txBox="1"/>
          <p:nvPr/>
        </p:nvSpPr>
        <p:spPr>
          <a:xfrm>
            <a:off x="1788901" y="1916410"/>
            <a:ext cx="9905257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Start command:</a:t>
            </a:r>
            <a:r>
              <a:t> python3 -m notebook --no-browser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--ip=127.0.0.1</a:t>
            </a:r>
            <a:r>
              <a:t> --port=2020</a:t>
            </a:r>
          </a:p>
        </p:txBody>
      </p:sp>
      <p:sp>
        <p:nvSpPr>
          <p:cNvPr id="281" name="Jupyter"/>
          <p:cNvSpPr/>
          <p:nvPr/>
        </p:nvSpPr>
        <p:spPr>
          <a:xfrm>
            <a:off x="9285313" y="4561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Jupyter</a:t>
            </a:r>
          </a:p>
        </p:txBody>
      </p:sp>
      <p:sp>
        <p:nvSpPr>
          <p:cNvPr id="282" name="port 2020"/>
          <p:cNvSpPr txBox="1"/>
          <p:nvPr/>
        </p:nvSpPr>
        <p:spPr>
          <a:xfrm>
            <a:off x="9220809" y="4999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2020</a:t>
            </a:r>
          </a:p>
        </p:txBody>
      </p:sp>
      <p:sp>
        <p:nvSpPr>
          <p:cNvPr id="283" name="Ear"/>
          <p:cNvSpPr/>
          <p:nvPr/>
        </p:nvSpPr>
        <p:spPr>
          <a:xfrm flipH="1">
            <a:off x="10294707" y="4546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[127.0.0.1 means &quot;localhost&quot;, the default]"/>
          <p:cNvSpPr txBox="1"/>
          <p:nvPr/>
        </p:nvSpPr>
        <p:spPr>
          <a:xfrm>
            <a:off x="7334698" y="1473199"/>
            <a:ext cx="49224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[127.0.0.1 means "localhost", the default]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54356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Connection Line"/>
          <p:cNvSpPr/>
          <p:nvPr/>
        </p:nvSpPr>
        <p:spPr>
          <a:xfrm>
            <a:off x="10711391" y="4755001"/>
            <a:ext cx="791717" cy="617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extrusionOk="0">
                <a:moveTo>
                  <a:pt x="0" y="3"/>
                </a:moveTo>
                <a:cubicBezTo>
                  <a:pt x="12851" y="-171"/>
                  <a:pt x="20051" y="6971"/>
                  <a:pt x="21600" y="21429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297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293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295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298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00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301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302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305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306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307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308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14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31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15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316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20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317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21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2" name="Success: Jupyter is listening for all 2020 requests, and the firewall isn't blocking them!"/>
          <p:cNvSpPr txBox="1"/>
          <p:nvPr/>
        </p:nvSpPr>
        <p:spPr>
          <a:xfrm>
            <a:off x="1650045" y="8711009"/>
            <a:ext cx="10182970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Success:</a:t>
            </a:r>
            <a:r>
              <a:t> Jupyter is listening for all 2020 requests, and the firewall isn't blocking them!</a:t>
            </a:r>
          </a:p>
        </p:txBody>
      </p:sp>
      <p:sp>
        <p:nvSpPr>
          <p:cNvPr id="323" name="Start command: python3 -m notebook --no-browser --ip=0.0.0.0 --port=2020"/>
          <p:cNvSpPr txBox="1"/>
          <p:nvPr/>
        </p:nvSpPr>
        <p:spPr>
          <a:xfrm>
            <a:off x="1941301" y="1916410"/>
            <a:ext cx="9600457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Start command:</a:t>
            </a:r>
            <a:r>
              <a:t> python3 -m notebook --no-browser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--ip=0.0.0.0</a:t>
            </a:r>
            <a:r>
              <a:t> --port=2020</a:t>
            </a:r>
          </a:p>
        </p:txBody>
      </p:sp>
      <p:sp>
        <p:nvSpPr>
          <p:cNvPr id="324" name="Jupyter"/>
          <p:cNvSpPr/>
          <p:nvPr/>
        </p:nvSpPr>
        <p:spPr>
          <a:xfrm>
            <a:off x="9285313" y="4561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Jupyter</a:t>
            </a:r>
          </a:p>
        </p:txBody>
      </p:sp>
      <p:sp>
        <p:nvSpPr>
          <p:cNvPr id="325" name="port 2020"/>
          <p:cNvSpPr txBox="1"/>
          <p:nvPr/>
        </p:nvSpPr>
        <p:spPr>
          <a:xfrm>
            <a:off x="9220809" y="4999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2020</a:t>
            </a:r>
          </a:p>
        </p:txBody>
      </p:sp>
      <p:sp>
        <p:nvSpPr>
          <p:cNvPr id="326" name="Ear"/>
          <p:cNvSpPr/>
          <p:nvPr/>
        </p:nvSpPr>
        <p:spPr>
          <a:xfrm>
            <a:off x="8948507" y="4546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7" name="[0.0.0.0 means all IP addresses]"/>
          <p:cNvSpPr txBox="1"/>
          <p:nvPr/>
        </p:nvSpPr>
        <p:spPr>
          <a:xfrm>
            <a:off x="7795296" y="1460499"/>
            <a:ext cx="37980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[0.0.0.0 means all IP addresses]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339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337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333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335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338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40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341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342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345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346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347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348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54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35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55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356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60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357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1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2" name="Demo: start web server with http.server"/>
          <p:cNvSpPr txBox="1"/>
          <p:nvPr/>
        </p:nvSpPr>
        <p:spPr>
          <a:xfrm>
            <a:off x="1197012" y="8508116"/>
            <a:ext cx="4993036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Demo:</a:t>
            </a:r>
            <a:r>
              <a:t> start web server with http.server</a:t>
            </a:r>
          </a:p>
        </p:txBody>
      </p:sp>
      <p:sp>
        <p:nvSpPr>
          <p:cNvPr id="363" name="Start command: python3 -m notebook --no-browser --ip=0.0.0.0 --port=2020"/>
          <p:cNvSpPr txBox="1"/>
          <p:nvPr/>
        </p:nvSpPr>
        <p:spPr>
          <a:xfrm>
            <a:off x="1941301" y="1916410"/>
            <a:ext cx="9600457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Start command:</a:t>
            </a:r>
            <a:r>
              <a:t> python3 -m notebook --no-browser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--ip=0.0.0.0</a:t>
            </a:r>
            <a:r>
              <a:t> --port=2020</a:t>
            </a:r>
          </a:p>
        </p:txBody>
      </p:sp>
      <p:sp>
        <p:nvSpPr>
          <p:cNvPr id="364" name="Jupyter"/>
          <p:cNvSpPr/>
          <p:nvPr/>
        </p:nvSpPr>
        <p:spPr>
          <a:xfrm>
            <a:off x="9285313" y="4561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Jupyter</a:t>
            </a:r>
          </a:p>
        </p:txBody>
      </p:sp>
      <p:sp>
        <p:nvSpPr>
          <p:cNvPr id="365" name="port 2020"/>
          <p:cNvSpPr txBox="1"/>
          <p:nvPr/>
        </p:nvSpPr>
        <p:spPr>
          <a:xfrm>
            <a:off x="9220809" y="4999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2020</a:t>
            </a:r>
          </a:p>
        </p:txBody>
      </p:sp>
      <p:sp>
        <p:nvSpPr>
          <p:cNvPr id="366" name="Ear"/>
          <p:cNvSpPr/>
          <p:nvPr/>
        </p:nvSpPr>
        <p:spPr>
          <a:xfrm>
            <a:off x="8948507" y="4546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7" name="http.server"/>
          <p:cNvSpPr/>
          <p:nvPr/>
        </p:nvSpPr>
        <p:spPr>
          <a:xfrm>
            <a:off x="9285313" y="5704641"/>
            <a:ext cx="1657451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http.server</a:t>
            </a:r>
          </a:p>
        </p:txBody>
      </p:sp>
      <p:grpSp>
        <p:nvGrpSpPr>
          <p:cNvPr id="371" name="Group"/>
          <p:cNvGrpSpPr/>
          <p:nvPr/>
        </p:nvGrpSpPr>
        <p:grpSpPr>
          <a:xfrm>
            <a:off x="8289532" y="5772137"/>
            <a:ext cx="345618" cy="254001"/>
            <a:chOff x="0" y="0"/>
            <a:chExt cx="345617" cy="253999"/>
          </a:xfrm>
        </p:grpSpPr>
        <p:sp>
          <p:nvSpPr>
            <p:cNvPr id="368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2" name="port 80"/>
          <p:cNvSpPr txBox="1"/>
          <p:nvPr/>
        </p:nvSpPr>
        <p:spPr>
          <a:xfrm>
            <a:off x="9294125" y="6134457"/>
            <a:ext cx="112530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port 8</a:t>
            </a:r>
            <a:r>
              <a:rPr lang="en-CA" dirty="0"/>
              <a:t>00</a:t>
            </a:r>
            <a:r>
              <a:rPr dirty="0"/>
              <a:t>0</a:t>
            </a:r>
          </a:p>
        </p:txBody>
      </p:sp>
      <p:sp>
        <p:nvSpPr>
          <p:cNvPr id="373" name="18.216.110.65:80"/>
          <p:cNvSpPr txBox="1"/>
          <p:nvPr/>
        </p:nvSpPr>
        <p:spPr>
          <a:xfrm rot="341699">
            <a:off x="4509018" y="5778771"/>
            <a:ext cx="342080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:80</a:t>
            </a:r>
            <a:r>
              <a:rPr lang="en-CA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00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7" name="Connection Line"/>
          <p:cNvSpPr/>
          <p:nvPr/>
        </p:nvSpPr>
        <p:spPr>
          <a:xfrm>
            <a:off x="3662891" y="5367347"/>
            <a:ext cx="5292676" cy="506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34" extrusionOk="0">
                <a:moveTo>
                  <a:pt x="0" y="0"/>
                </a:moveTo>
                <a:cubicBezTo>
                  <a:pt x="5934" y="15460"/>
                  <a:pt x="13134" y="21600"/>
                  <a:pt x="21600" y="18421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75" name="Ear"/>
          <p:cNvSpPr/>
          <p:nvPr/>
        </p:nvSpPr>
        <p:spPr>
          <a:xfrm>
            <a:off x="8948507" y="5689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6" name="mkdir -p demo…"/>
          <p:cNvSpPr/>
          <p:nvPr/>
        </p:nvSpPr>
        <p:spPr>
          <a:xfrm>
            <a:off x="6570685" y="8134334"/>
            <a:ext cx="6145716" cy="1207146"/>
          </a:xfrm>
          <a:prstGeom prst="rect">
            <a:avLst/>
          </a:prstGeom>
          <a:ln w="158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mkdir</a:t>
            </a:r>
            <a:r>
              <a:rPr dirty="0"/>
              <a:t> -p demo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cd demo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echo "&lt;b&gt;Hello&lt;/b&gt; world!" &gt; index.html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sudo</a:t>
            </a:r>
            <a:r>
              <a:rPr dirty="0"/>
              <a:t> python3 -m </a:t>
            </a:r>
            <a:r>
              <a:rPr dirty="0" err="1"/>
              <a:t>http.server</a:t>
            </a:r>
            <a:r>
              <a:rPr dirty="0"/>
              <a:t> --bind=0.0.0.0 80</a:t>
            </a:r>
            <a:r>
              <a:rPr lang="en-CA" dirty="0"/>
              <a:t>00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3" y="5791200"/>
            <a:ext cx="43434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3" y="3530600"/>
            <a:ext cx="3416301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3" y="4077782"/>
            <a:ext cx="3388488" cy="1713419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Getting Requests Throug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57806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Getting Requests Through</a:t>
            </a:r>
          </a:p>
        </p:txBody>
      </p:sp>
      <p:grpSp>
        <p:nvGrpSpPr>
          <p:cNvPr id="389" name="Group"/>
          <p:cNvGrpSpPr/>
          <p:nvPr/>
        </p:nvGrpSpPr>
        <p:grpSpPr>
          <a:xfrm>
            <a:off x="8234150" y="3136056"/>
            <a:ext cx="4298554" cy="3710088"/>
            <a:chOff x="0" y="0"/>
            <a:chExt cx="4298553" cy="3710086"/>
          </a:xfrm>
        </p:grpSpPr>
        <p:grpSp>
          <p:nvGrpSpPr>
            <p:cNvPr id="387" name="Group"/>
            <p:cNvGrpSpPr/>
            <p:nvPr/>
          </p:nvGrpSpPr>
          <p:grpSpPr>
            <a:xfrm>
              <a:off x="122449" y="114721"/>
              <a:ext cx="203201" cy="3480645"/>
              <a:chOff x="-101600" y="-101599"/>
              <a:chExt cx="203200" cy="3480643"/>
            </a:xfrm>
          </p:grpSpPr>
          <p:pic>
            <p:nvPicPr>
              <p:cNvPr id="383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1740322" y="1537121"/>
                <a:ext cx="3480644" cy="203201"/>
              </a:xfrm>
              <a:prstGeom prst="rect">
                <a:avLst/>
              </a:prstGeom>
              <a:effectLst/>
            </p:spPr>
          </p:pic>
          <p:pic>
            <p:nvPicPr>
              <p:cNvPr id="385" name="Line Line" descr="Line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689522" y="1587921"/>
                <a:ext cx="3379044" cy="101601"/>
              </a:xfrm>
              <a:prstGeom prst="rect">
                <a:avLst/>
              </a:prstGeom>
              <a:effectLst/>
            </p:spPr>
          </p:pic>
        </p:grpSp>
        <p:sp>
          <p:nvSpPr>
            <p:cNvPr id="388" name="Rectangle"/>
            <p:cNvSpPr/>
            <p:nvPr/>
          </p:nvSpPr>
          <p:spPr>
            <a:xfrm>
              <a:off x="0" y="0"/>
              <a:ext cx="4298554" cy="37100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90" name="computer 1…"/>
          <p:cNvSpPr txBox="1"/>
          <p:nvPr/>
        </p:nvSpPr>
        <p:spPr>
          <a:xfrm>
            <a:off x="1705694" y="6654800"/>
            <a:ext cx="15610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1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(laptop)</a:t>
            </a:r>
          </a:p>
        </p:txBody>
      </p:sp>
      <p:sp>
        <p:nvSpPr>
          <p:cNvPr id="391" name="computer 2…"/>
          <p:cNvSpPr txBox="1"/>
          <p:nvPr/>
        </p:nvSpPr>
        <p:spPr>
          <a:xfrm>
            <a:off x="9261560" y="6882641"/>
            <a:ext cx="22437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computer 2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(Virtual Machine)</a:t>
            </a:r>
          </a:p>
        </p:txBody>
      </p:sp>
      <p:sp>
        <p:nvSpPr>
          <p:cNvPr id="392" name="IP address: 18.216.110.65"/>
          <p:cNvSpPr txBox="1"/>
          <p:nvPr/>
        </p:nvSpPr>
        <p:spPr>
          <a:xfrm>
            <a:off x="8452232" y="2670118"/>
            <a:ext cx="3862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IP address: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0" y="49403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Python"/>
          <p:cNvSpPr/>
          <p:nvPr/>
        </p:nvSpPr>
        <p:spPr>
          <a:xfrm>
            <a:off x="2559794" y="5702300"/>
            <a:ext cx="1021259" cy="4714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Python</a:t>
            </a:r>
          </a:p>
        </p:txBody>
      </p:sp>
      <p:sp>
        <p:nvSpPr>
          <p:cNvPr id="395" name="processes"/>
          <p:cNvSpPr txBox="1"/>
          <p:nvPr/>
        </p:nvSpPr>
        <p:spPr>
          <a:xfrm rot="16200000">
            <a:off x="999827" y="4961691"/>
            <a:ext cx="13757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processes</a:t>
            </a:r>
          </a:p>
        </p:txBody>
      </p:sp>
      <p:sp>
        <p:nvSpPr>
          <p:cNvPr id="396" name="SSH"/>
          <p:cNvSpPr/>
          <p:nvPr/>
        </p:nvSpPr>
        <p:spPr>
          <a:xfrm>
            <a:off x="9285313" y="3545641"/>
            <a:ext cx="1021260" cy="4714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SSH</a:t>
            </a:r>
          </a:p>
        </p:txBody>
      </p:sp>
      <p:sp>
        <p:nvSpPr>
          <p:cNvPr id="397" name="18.216.110.65:2020"/>
          <p:cNvSpPr txBox="1"/>
          <p:nvPr/>
        </p:nvSpPr>
        <p:spPr>
          <a:xfrm rot="21257446">
            <a:off x="4408085" y="4555503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:2020</a:t>
            </a:r>
          </a:p>
        </p:txBody>
      </p:sp>
      <p:sp>
        <p:nvSpPr>
          <p:cNvPr id="398" name="port 22"/>
          <p:cNvSpPr txBox="1"/>
          <p:nvPr/>
        </p:nvSpPr>
        <p:spPr>
          <a:xfrm>
            <a:off x="9347809" y="3983791"/>
            <a:ext cx="896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22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828" y="3975100"/>
            <a:ext cx="1158673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Ear"/>
          <p:cNvSpPr/>
          <p:nvPr/>
        </p:nvSpPr>
        <p:spPr>
          <a:xfrm>
            <a:off x="8948507" y="3530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4" name="Group"/>
          <p:cNvGrpSpPr/>
          <p:nvPr/>
        </p:nvGrpSpPr>
        <p:grpSpPr>
          <a:xfrm>
            <a:off x="8289532" y="3613137"/>
            <a:ext cx="345618" cy="254001"/>
            <a:chOff x="0" y="0"/>
            <a:chExt cx="345617" cy="253999"/>
          </a:xfrm>
        </p:grpSpPr>
        <p:sp>
          <p:nvSpPr>
            <p:cNvPr id="401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05" name="18.216.110.65:22"/>
          <p:cNvSpPr txBox="1"/>
          <p:nvPr/>
        </p:nvSpPr>
        <p:spPr>
          <a:xfrm rot="21191149">
            <a:off x="4538596" y="3625850"/>
            <a:ext cx="30408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:22</a:t>
            </a:r>
          </a:p>
        </p:txBody>
      </p:sp>
      <p:sp>
        <p:nvSpPr>
          <p:cNvPr id="406" name="Line"/>
          <p:cNvSpPr/>
          <p:nvPr/>
        </p:nvSpPr>
        <p:spPr>
          <a:xfrm flipV="1">
            <a:off x="3604403" y="3717347"/>
            <a:ext cx="5353965" cy="617414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10" name="Group"/>
          <p:cNvGrpSpPr/>
          <p:nvPr/>
        </p:nvGrpSpPr>
        <p:grpSpPr>
          <a:xfrm>
            <a:off x="8289532" y="4679937"/>
            <a:ext cx="345618" cy="254001"/>
            <a:chOff x="0" y="0"/>
            <a:chExt cx="345617" cy="253999"/>
          </a:xfrm>
        </p:grpSpPr>
        <p:sp>
          <p:nvSpPr>
            <p:cNvPr id="407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11" name="Line"/>
          <p:cNvSpPr/>
          <p:nvPr/>
        </p:nvSpPr>
        <p:spPr>
          <a:xfrm flipV="1">
            <a:off x="3604403" y="4779583"/>
            <a:ext cx="5316956" cy="444178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Your Goal: build a web application for P4"/>
          <p:cNvSpPr txBox="1"/>
          <p:nvPr/>
        </p:nvSpPr>
        <p:spPr>
          <a:xfrm>
            <a:off x="4200066" y="8711009"/>
            <a:ext cx="5082928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Your Goal:</a:t>
            </a:r>
            <a:r>
              <a:t> build a web application for P4</a:t>
            </a:r>
          </a:p>
        </p:txBody>
      </p:sp>
      <p:sp>
        <p:nvSpPr>
          <p:cNvPr id="413" name="Start command: python3 -m notebook --no-browser --ip=0.0.0.0 --port=2020"/>
          <p:cNvSpPr txBox="1"/>
          <p:nvPr/>
        </p:nvSpPr>
        <p:spPr>
          <a:xfrm>
            <a:off x="1941301" y="1916410"/>
            <a:ext cx="9600457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Start command:</a:t>
            </a:r>
            <a:r>
              <a:t> python3 -m notebook --no-browser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--ip=0.0.0.0</a:t>
            </a:r>
            <a:r>
              <a:t> --port=2020</a:t>
            </a:r>
          </a:p>
        </p:txBody>
      </p:sp>
      <p:sp>
        <p:nvSpPr>
          <p:cNvPr id="414" name="Jupyter"/>
          <p:cNvSpPr/>
          <p:nvPr/>
        </p:nvSpPr>
        <p:spPr>
          <a:xfrm>
            <a:off x="9285313" y="4561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Jupyter</a:t>
            </a:r>
          </a:p>
        </p:txBody>
      </p:sp>
      <p:sp>
        <p:nvSpPr>
          <p:cNvPr id="415" name="port 2020"/>
          <p:cNvSpPr txBox="1"/>
          <p:nvPr/>
        </p:nvSpPr>
        <p:spPr>
          <a:xfrm>
            <a:off x="9220809" y="4999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2020</a:t>
            </a:r>
          </a:p>
        </p:txBody>
      </p:sp>
      <p:sp>
        <p:nvSpPr>
          <p:cNvPr id="416" name="Ear"/>
          <p:cNvSpPr/>
          <p:nvPr/>
        </p:nvSpPr>
        <p:spPr>
          <a:xfrm>
            <a:off x="8948507" y="4546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P4"/>
          <p:cNvSpPr/>
          <p:nvPr/>
        </p:nvSpPr>
        <p:spPr>
          <a:xfrm>
            <a:off x="9285313" y="5704641"/>
            <a:ext cx="1021260" cy="471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P4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8289532" y="5772137"/>
            <a:ext cx="345618" cy="254001"/>
            <a:chOff x="0" y="0"/>
            <a:chExt cx="345617" cy="253999"/>
          </a:xfrm>
        </p:grpSpPr>
        <p:sp>
          <p:nvSpPr>
            <p:cNvPr id="418" name="Rectangle"/>
            <p:cNvSpPr/>
            <p:nvPr/>
          </p:nvSpPr>
          <p:spPr>
            <a:xfrm>
              <a:off x="53875" y="1618"/>
              <a:ext cx="237867" cy="2522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 flipV="1">
              <a:off x="0" y="-1"/>
              <a:ext cx="345618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0" name="Line"/>
            <p:cNvSpPr/>
            <p:nvPr/>
          </p:nvSpPr>
          <p:spPr>
            <a:xfrm flipV="1">
              <a:off x="0" y="253999"/>
              <a:ext cx="34561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22" name="port 5000"/>
          <p:cNvSpPr txBox="1"/>
          <p:nvPr/>
        </p:nvSpPr>
        <p:spPr>
          <a:xfrm>
            <a:off x="9220809" y="6142791"/>
            <a:ext cx="115026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port 5000</a:t>
            </a:r>
          </a:p>
        </p:txBody>
      </p:sp>
      <p:sp>
        <p:nvSpPr>
          <p:cNvPr id="423" name="18.216.110.65:5000"/>
          <p:cNvSpPr txBox="1"/>
          <p:nvPr/>
        </p:nvSpPr>
        <p:spPr>
          <a:xfrm rot="81639">
            <a:off x="4558750" y="6033970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18.216.110.65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:5000</a:t>
            </a:r>
          </a:p>
        </p:txBody>
      </p:sp>
      <p:sp>
        <p:nvSpPr>
          <p:cNvPr id="427" name="Connection Line"/>
          <p:cNvSpPr/>
          <p:nvPr/>
        </p:nvSpPr>
        <p:spPr>
          <a:xfrm>
            <a:off x="3662891" y="5367347"/>
            <a:ext cx="5292676" cy="48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528" y="12504"/>
                  <a:pt x="12728" y="19704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28" name="Connection Line"/>
          <p:cNvSpPr/>
          <p:nvPr/>
        </p:nvSpPr>
        <p:spPr>
          <a:xfrm>
            <a:off x="3672962" y="5869469"/>
            <a:ext cx="5302945" cy="135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59" extrusionOk="0">
                <a:moveTo>
                  <a:pt x="0" y="10541"/>
                </a:moveTo>
                <a:cubicBezTo>
                  <a:pt x="4154" y="-5241"/>
                  <a:pt x="11354" y="-3302"/>
                  <a:pt x="21600" y="16359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26" name="Ear"/>
          <p:cNvSpPr/>
          <p:nvPr/>
        </p:nvSpPr>
        <p:spPr>
          <a:xfrm>
            <a:off x="8948507" y="5689587"/>
            <a:ext cx="345618" cy="469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1846</Words>
  <Application>Microsoft Office PowerPoint</Application>
  <PresentationFormat>Custom</PresentationFormat>
  <Paragraphs>393</Paragraphs>
  <Slides>37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Courier</vt:lpstr>
      <vt:lpstr>Gill Sans</vt:lpstr>
      <vt:lpstr>Gill Sans Light</vt:lpstr>
      <vt:lpstr>Gill Sans SemiBold</vt:lpstr>
      <vt:lpstr>White</vt:lpstr>
      <vt:lpstr>[320] Web 2: Flask</vt:lpstr>
      <vt:lpstr>Getting Requests Through</vt:lpstr>
      <vt:lpstr>Getting Requests Through</vt:lpstr>
      <vt:lpstr>Getting Requests Through</vt:lpstr>
      <vt:lpstr>Getting Requests Through</vt:lpstr>
      <vt:lpstr>Getting Requests Through</vt:lpstr>
      <vt:lpstr>Getting Requests Through</vt:lpstr>
      <vt:lpstr>Getting Requests Through</vt:lpstr>
      <vt:lpstr>Getting Requests Through</vt:lpstr>
      <vt:lpstr>DNS (Domain Name Service)</vt:lpstr>
      <vt:lpstr>HTTPS: Hypertext Transfer Protocol Secure</vt:lpstr>
      <vt:lpstr>HTTPS: Hypertext Transfer Protocol Secure</vt:lpstr>
      <vt:lpstr>Pages vs. Files</vt:lpstr>
      <vt:lpstr>Static Pages Correspond to Files</vt:lpstr>
      <vt:lpstr>Static Pages Correspond to Files</vt:lpstr>
      <vt:lpstr>Static Pages Correspond to Files</vt:lpstr>
      <vt:lpstr>Dynamic Pages Generated by Code</vt:lpstr>
      <vt:lpstr>Templating: Add Dynamic Content to File</vt:lpstr>
      <vt:lpstr>Multi-File Pages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Page Load, the Big Picture</vt:lpstr>
      <vt:lpstr>Summary: Key Web Concepts</vt:lpstr>
      <vt:lpstr>Web Frameworks</vt:lpstr>
      <vt:lpstr>Python Web Frameworks (and other packages)</vt:lpstr>
      <vt:lpstr>Flask Example</vt:lpstr>
      <vt:lpstr>Decorators</vt:lpstr>
      <vt:lpstr>Decorators: take a function, return a function</vt:lpstr>
      <vt:lpstr>Example from Course Website</vt:lpstr>
      <vt:lpstr>Example: Test Caller</vt:lpstr>
      <vt:lpstr>Example: Invocation Counter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Web 3: Flask</dc:title>
  <dc:creator>Gurmail Singh</dc:creator>
  <cp:lastModifiedBy>Gurmail Singh</cp:lastModifiedBy>
  <cp:revision>19</cp:revision>
  <dcterms:modified xsi:type="dcterms:W3CDTF">2024-07-12T12:23:45Z</dcterms:modified>
</cp:coreProperties>
</file>